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</p:sldMasterIdLst>
  <p:notesMasterIdLst>
    <p:notesMasterId r:id="rId15"/>
  </p:notesMasterIdLst>
  <p:handoutMasterIdLst>
    <p:handoutMasterId r:id="rId16"/>
  </p:handoutMasterIdLst>
  <p:sldIdLst>
    <p:sldId id="289" r:id="rId2"/>
    <p:sldId id="319" r:id="rId3"/>
    <p:sldId id="321" r:id="rId4"/>
    <p:sldId id="304" r:id="rId5"/>
    <p:sldId id="403" r:id="rId6"/>
    <p:sldId id="406" r:id="rId7"/>
    <p:sldId id="291" r:id="rId8"/>
    <p:sldId id="410" r:id="rId9"/>
    <p:sldId id="415" r:id="rId10"/>
    <p:sldId id="411" r:id="rId11"/>
    <p:sldId id="412" r:id="rId12"/>
    <p:sldId id="416" r:id="rId13"/>
    <p:sldId id="3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110820643296557"/>
          <c:y val="3.0782967836032384E-2"/>
          <c:w val="0.56998365164517906"/>
          <c:h val="0.811392362053102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64E-2"/>
                  <c:y val="9.540513154993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F7-48DF-9992-9F52F8051606}"/>
                </c:ext>
              </c:extLst>
            </c:dLbl>
            <c:dLbl>
              <c:idx val="1"/>
              <c:layout>
                <c:manualLayout>
                  <c:x val="4.7839506172839504E-2"/>
                  <c:y val="0.1094352979543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7-48DF-9992-9F52F80516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116345.29</c:v>
                </c:pt>
                <c:pt idx="1">
                  <c:v>108711.84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F7-48DF-9992-9F52F8051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169792"/>
        <c:axId val="132827968"/>
        <c:axId val="188649472"/>
      </c:bar3DChart>
      <c:catAx>
        <c:axId val="14716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827968"/>
        <c:crosses val="autoZero"/>
        <c:auto val="1"/>
        <c:lblAlgn val="ctr"/>
        <c:lblOffset val="100"/>
        <c:noMultiLvlLbl val="0"/>
      </c:catAx>
      <c:valAx>
        <c:axId val="1328279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7169792"/>
        <c:crosses val="autoZero"/>
        <c:crossBetween val="between"/>
      </c:valAx>
      <c:serAx>
        <c:axId val="18864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279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26834186565309E-2"/>
          <c:y val="4.5687609956136972E-4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AF-405E-B37F-7C57E3077ACD}"/>
              </c:ext>
            </c:extLst>
          </c:dPt>
          <c:dPt>
            <c:idx val="1"/>
            <c:bubble3D val="0"/>
            <c:spPr>
              <a:solidFill>
                <a:srgbClr val="5F1ED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AF-405E-B37F-7C57E3077ACD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AF-405E-B37F-7C57E3077ACD}"/>
              </c:ext>
            </c:extLst>
          </c:dPt>
          <c:dPt>
            <c:idx val="3"/>
            <c:bubble3D val="0"/>
            <c:explosion val="89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AF-405E-B37F-7C57E3077ACD}"/>
              </c:ext>
            </c:extLst>
          </c:dPt>
          <c:dLbls>
            <c:dLbl>
              <c:idx val="0"/>
              <c:layout>
                <c:manualLayout>
                  <c:x val="8.8696634493905788E-2"/>
                  <c:y val="-7.9626876901160062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F-405E-B37F-7C57E3077ACD}"/>
                </c:ext>
              </c:extLst>
            </c:dLbl>
            <c:dLbl>
              <c:idx val="1"/>
              <c:layout>
                <c:manualLayout>
                  <c:x val="-4.6170386181279763E-2"/>
                  <c:y val="6.4082014797230691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F-405E-B37F-7C57E3077ACD}"/>
                </c:ext>
              </c:extLst>
            </c:dLbl>
            <c:dLbl>
              <c:idx val="2"/>
              <c:layout>
                <c:manualLayout>
                  <c:x val="5.6546322778295036E-2"/>
                  <c:y val="-0.15881867556206836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F-405E-B37F-7C57E3077ACD}"/>
                </c:ext>
              </c:extLst>
            </c:dLbl>
            <c:dLbl>
              <c:idx val="3"/>
              <c:layout>
                <c:manualLayout>
                  <c:x val="5.1946907570741954E-2"/>
                  <c:y val="-8.4329589258014936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AF-405E-B37F-7C57E3077ACD}"/>
                </c:ext>
              </c:extLst>
            </c:dLbl>
            <c:dLbl>
              <c:idx val="4"/>
              <c:layout>
                <c:manualLayout>
                  <c:x val="6.1061307838952018E-3"/>
                  <c:y val="3.2211435016362457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AF-405E-B37F-7C57E3077A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 на 2022 год -84 801,1 тыс.руб.</c:v>
                </c:pt>
                <c:pt idx="1">
                  <c:v>Субвенции по организации и осуществлению деятельности по опеке и попечительству на 2022 год - 11 344,2 тыс.руб.</c:v>
                </c:pt>
                <c:pt idx="2">
                  <c:v>Субвенции по определению должностных лиц, уполномоченных составлять протоколы об административных правонарушениях  на 2022 год -8,1 тыс.руб.</c:v>
                </c:pt>
                <c:pt idx="3">
                  <c:v>Субвенции на содержание ребенка в семье опекуна и приемной семье  на 2022 год -8 804,8 тыс.руб.</c:v>
                </c:pt>
                <c:pt idx="4">
                  <c:v>Субвенции  на вознаграждение, причитающееся приемному родителю  на 2022 год -2 539,4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84801.1</c:v>
                </c:pt>
                <c:pt idx="1">
                  <c:v>11344.2</c:v>
                </c:pt>
                <c:pt idx="2">
                  <c:v>8.1</c:v>
                </c:pt>
                <c:pt idx="3">
                  <c:v>8804.7999999999993</c:v>
                </c:pt>
                <c:pt idx="4">
                  <c:v>2539.4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FAF-405E-B37F-7C57E307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56497214164021"/>
          <c:y val="0.17356258380636436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- 136969,4 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2-4ED6-AA5A-8AE30FDE88E7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2-4ED6-AA5A-8AE30FDE88E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E2-4ED6-AA5A-8AE30FDE88E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E2-4ED6-AA5A-8AE30FDE88E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E2-4ED6-AA5A-8AE30FDE88E7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E2-4ED6-AA5A-8AE30FDE88E7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E2-4ED6-AA5A-8AE30FDE88E7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4E2-4ED6-AA5A-8AE30FDE88E7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4E2-4ED6-AA5A-8AE30FDE88E7}"/>
              </c:ext>
            </c:extLst>
          </c:dPt>
          <c:dLbls>
            <c:dLbl>
              <c:idx val="0"/>
              <c:layout>
                <c:manualLayout>
                  <c:x val="-0.31114678717975319"/>
                  <c:y val="-7.247712094184867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E2-4ED6-AA5A-8AE30FDE88E7}"/>
                </c:ext>
              </c:extLst>
            </c:dLbl>
            <c:dLbl>
              <c:idx val="1"/>
              <c:layout>
                <c:manualLayout>
                  <c:x val="4.676489113698111E-2"/>
                  <c:y val="-6.0724009843090652E-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fld id="{93BF3D93-D95F-46DF-836E-4DF16C74AAA0}" type="CATEGORYNAME">
                      <a:rPr lang="ru-RU"/>
                      <a:pPr>
                        <a:defRPr sz="1200"/>
                      </a:pPr>
                      <a:t>[ИМЯ КАТЕГОРИИ]</a:t>
                    </a:fld>
                    <a:r>
                      <a:rPr lang="ru-RU" baseline="0" dirty="0"/>
                      <a:t>;151,6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E2-4ED6-AA5A-8AE30FDE88E7}"/>
                </c:ext>
              </c:extLst>
            </c:dLbl>
            <c:dLbl>
              <c:idx val="2"/>
              <c:layout>
                <c:manualLayout>
                  <c:x val="7.3329891720019982E-2"/>
                  <c:y val="0.3214385897514221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E2-4ED6-AA5A-8AE30FDE88E7}"/>
                </c:ext>
              </c:extLst>
            </c:dLbl>
            <c:dLbl>
              <c:idx val="3"/>
              <c:layout>
                <c:manualLayout>
                  <c:x val="1.8167173344375877E-2"/>
                  <c:y val="-7.584291049615950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E2-4ED6-AA5A-8AE30FDE88E7}"/>
                </c:ext>
              </c:extLst>
            </c:dLbl>
            <c:dLbl>
              <c:idx val="4"/>
              <c:layout>
                <c:manualLayout>
                  <c:x val="-8.0464773886464405E-2"/>
                  <c:y val="-0.1066008259081770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/>
                      <a:t>¾      ОХРАНА ОКРУЖАЮЩЕЙ СРЕДЫ- 0,09%; 162,3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E2-4ED6-AA5A-8AE30FDE88E7}"/>
                </c:ext>
              </c:extLst>
            </c:dLbl>
            <c:dLbl>
              <c:idx val="6"/>
              <c:layout>
                <c:manualLayout>
                  <c:x val="-2.9473309209904134E-3"/>
                  <c:y val="-0.10242670381400508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E2-4ED6-AA5A-8AE30FDE88E7}"/>
                </c:ext>
              </c:extLst>
            </c:dLbl>
            <c:dLbl>
              <c:idx val="7"/>
              <c:layout>
                <c:manualLayout>
                  <c:x val="-0.11050757904769075"/>
                  <c:y val="7.701009424981290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779509347446243"/>
                      <c:h val="0.14246576649316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4E2-4ED6-AA5A-8AE30FDE88E7}"/>
                </c:ext>
              </c:extLst>
            </c:dLbl>
            <c:dLbl>
              <c:idx val="8"/>
              <c:layout>
                <c:manualLayout>
                  <c:x val="9.2317221869746391E-2"/>
                  <c:y val="-7.33938793852636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E2-4ED6-AA5A-8AE30FDE88E7}"/>
                </c:ext>
              </c:extLst>
            </c:dLbl>
            <c:dLbl>
              <c:idx val="9"/>
              <c:layout>
                <c:manualLayout>
                  <c:x val="0.30200128130850468"/>
                  <c:y val="0.23623105688470547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877991058844705"/>
                      <c:h val="0.1441315993261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4E2-4ED6-AA5A-8AE30FDE8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¾      ОБЩЕГОСУДАРСТВЕННЫЕ ВОПРОСЫ -29,71%</c:v>
                </c:pt>
                <c:pt idx="1">
                  <c:v>¾      НАЦИОНАЛЬНАЯ БЕЗОПАСНОСТЬ И ПРАВООХРАНИТЕЛЬНАЯ ДЕЯТЕЛЬНОСТЬ -0,03%</c:v>
                </c:pt>
                <c:pt idx="2">
                  <c:v>¾      НАЦИОНАЛЬНАЯ ЭКОНОМИКА -0,20%</c:v>
                </c:pt>
                <c:pt idx="3">
                  <c:v>¾      ЖИЛИЩНО-КОММУНАЛЬНОЕ ХОЗЯЙСТВО – 54,74%</c:v>
                </c:pt>
                <c:pt idx="4">
                  <c:v>¾      ОХРАНА ОКРУЖАЮЩЕЙ СРЕДЫ- 0,09%</c:v>
                </c:pt>
                <c:pt idx="5">
                  <c:v>¾      ОБРАЗОВАНИЕ -1,03%</c:v>
                </c:pt>
                <c:pt idx="6">
                  <c:v>¾      КУЛЬТУРА, КИНЕМАТОГРАФИЯ -3,75%</c:v>
                </c:pt>
                <c:pt idx="7">
                  <c:v>¾      СОЦИАЛЬНАЯ ПОЛИТИКА -8,71%</c:v>
                </c:pt>
                <c:pt idx="8">
                  <c:v>¾      ФИЗИЧЕСКАЯ КУЛЬТУРА И СПОРТ -0,87%</c:v>
                </c:pt>
                <c:pt idx="9">
                  <c:v>¾      СРЕДСТВА МАССОВОЙ ИНФОРМАЦИИ -0,87%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7572.6</c:v>
                </c:pt>
                <c:pt idx="1">
                  <c:v>151.6</c:v>
                </c:pt>
                <c:pt idx="2" formatCode="#,##0.00">
                  <c:v>35.5</c:v>
                </c:pt>
                <c:pt idx="3" formatCode="#,##0.00">
                  <c:v>37463.43</c:v>
                </c:pt>
                <c:pt idx="4">
                  <c:v>37.5</c:v>
                </c:pt>
                <c:pt idx="6" formatCode="#,##0.00">
                  <c:v>16843.2</c:v>
                </c:pt>
                <c:pt idx="7" formatCode="#,##0.00">
                  <c:v>12776.9</c:v>
                </c:pt>
                <c:pt idx="8" formatCode="#,##0.00">
                  <c:v>100</c:v>
                </c:pt>
                <c:pt idx="9" formatCode="#,##0.00">
                  <c:v>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4E2-4ED6-AA5A-8AE30FDE88E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31883706910529E-2"/>
          <c:y val="0.24582749849499927"/>
          <c:w val="0.63798360011280797"/>
          <c:h val="0.7541725015050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88"/>
            <c:extLst xmlns:c16r2="http://schemas.microsoft.com/office/drawing/2015/06/chart">
              <c:ext xmlns:c16="http://schemas.microsoft.com/office/drawing/2014/chart" uri="{C3380CC4-5D6E-409C-BE32-E72D297353CC}">
                <c16:uniqueId val="{00000000-202E-42D3-9DD7-74B5D5299A5E}"/>
              </c:ext>
            </c:extLst>
          </c:dPt>
          <c:dLbls>
            <c:dLbl>
              <c:idx val="0"/>
              <c:layout>
                <c:manualLayout>
                  <c:x val="-0.16793261586599673"/>
                  <c:y val="5.7487152590280667E-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2E-42D3-9DD7-74B5D5299A5E}"/>
                </c:ext>
              </c:extLst>
            </c:dLbl>
            <c:dLbl>
              <c:idx val="1"/>
              <c:layout>
                <c:manualLayout>
                  <c:x val="6.505424716015161E-2"/>
                  <c:y val="-5.570828047529595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2E-42D3-9DD7-74B5D5299A5E}"/>
                </c:ext>
              </c:extLst>
            </c:dLbl>
            <c:dLbl>
              <c:idx val="2"/>
              <c:layout>
                <c:manualLayout>
                  <c:x val="-2.085157940783721E-2"/>
                  <c:y val="3.169544469219182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2E-42D3-9DD7-74B5D5299A5E}"/>
                </c:ext>
              </c:extLst>
            </c:dLbl>
            <c:dLbl>
              <c:idx val="3"/>
              <c:layout>
                <c:manualLayout>
                  <c:x val="-1.3163362803333793E-2"/>
                  <c:y val="0.1181643577070248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2E-42D3-9DD7-74B5D5299A5E}"/>
                </c:ext>
              </c:extLst>
            </c:dLbl>
            <c:dLbl>
              <c:idx val="4"/>
              <c:layout>
                <c:manualLayout>
                  <c:x val="-3.2416367361974577E-2"/>
                  <c:y val="1.131560317587449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E-42D3-9DD7-74B5D5299A5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9930354100474333E-3"/>
                  <c:y val="-1.140764721232526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2E-42D3-9DD7-74B5D5299A5E}"/>
                </c:ext>
              </c:extLst>
            </c:dLbl>
            <c:dLbl>
              <c:idx val="7"/>
              <c:layout>
                <c:manualLayout>
                  <c:x val="-2.7304070543813655E-3"/>
                  <c:y val="-3.07204238288768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2E-42D3-9DD7-74B5D5299A5E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Организация профессионального (в т.ч. дополнительного) образования муниципальных служащих, организация подготовки кадров (-2022 г.- 110,0 тыс.руб.)</c:v>
                </c:pt>
                <c:pt idx="1">
                  <c:v>Проведение работ по военно- патриотическому воспитанию граждан ( -2022г.- 115,0 тыс.руб.)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110</c:v>
                </c:pt>
                <c:pt idx="1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02E-42D3-9DD7-74B5D529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889700324736235"/>
          <c:y val="3.6504987817891035E-2"/>
          <c:w val="0.44559063109563418"/>
          <c:h val="0.57010865071839567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/>
            <a:t>БЛАГОУСТРОЙСТВО</a:t>
          </a:r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 custT="1"/>
      <dgm:spPr/>
      <dgm:t>
        <a:bodyPr/>
        <a:lstStyle/>
        <a:p>
          <a:r>
            <a:rPr lang="ru-RU" sz="1100" dirty="0"/>
            <a:t>Благоустройство внутриквартальной территории муниципального образования в пределах установленных полномочий </a:t>
          </a:r>
        </a:p>
        <a:p>
          <a:r>
            <a:rPr lang="ru-RU" sz="1100" b="1" dirty="0"/>
            <a:t> -2022г.  37 463,4тыс.руб, </a:t>
          </a:r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2" custScaleX="157728" custLinFactNeighborX="16989" custLinFactNeighborY="-14036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2" custScaleX="206199" custScaleY="127090" custRadScaleRad="68304" custRadScaleInc="16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и проведение досуговых мероприятий для жителей муниципального образования</a:t>
          </a:r>
        </a:p>
        <a:p>
          <a:r>
            <a:rPr lang="ru-RU" sz="1200" b="1" dirty="0"/>
            <a:t>( -2022г.  5 914,05тыс.руб, </a:t>
          </a: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местных и участие в организации и проведении городских праздничных и иных зрелищных мероприятий </a:t>
          </a:r>
        </a:p>
        <a:p>
          <a:r>
            <a:rPr lang="ru-RU" sz="1200" b="1" dirty="0"/>
            <a:t>( -2022г.  10 697,2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7BA7B21D-66AB-44CB-9385-F05837998B19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мероприятий по сохранению и развитию местных традиций и обрядов </a:t>
          </a:r>
        </a:p>
        <a:p>
          <a:r>
            <a:rPr lang="ru-RU" sz="1200" b="1" dirty="0"/>
            <a:t>( -2022г. – 232,04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D7584EB2-6618-42AB-A256-2DBB428E3FEB}" type="parTrans" cxnId="{FB0FE910-01A7-442F-AED9-1286FB7070FA}">
      <dgm:prSet/>
      <dgm:spPr/>
      <dgm:t>
        <a:bodyPr/>
        <a:lstStyle/>
        <a:p>
          <a:endParaRPr lang="ru-RU"/>
        </a:p>
      </dgm:t>
    </dgm:pt>
    <dgm:pt modelId="{5D902AF6-A2FA-48EF-9842-320D6345E4E9}" type="sibTrans" cxnId="{FB0FE910-01A7-442F-AED9-1286FB7070FA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5C1366-96AC-4C1D-9D39-73F153081DE9}" type="pres">
      <dgm:prSet presAssocID="{C775506B-0EA1-4282-A0E4-1A8A4EF9C5A8}" presName="parentText" presStyleLbl="node1" presStyleIdx="0" presStyleCnt="3" custScaleX="91813" custScaleY="225985" custLinFactY="-130132" custLinFactNeighborX="-459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3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1" presStyleCnt="3" custScaleX="81537" custScaleY="225850" custLinFactX="44948" custLinFactNeighborX="10000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3">
        <dgm:presLayoutVars>
          <dgm:bulletEnabled val="1"/>
        </dgm:presLayoutVars>
      </dgm:prSet>
      <dgm:spPr/>
    </dgm:pt>
    <dgm:pt modelId="{EC629827-EED8-4FF1-91A6-6378B3BDB2C5}" type="pres">
      <dgm:prSet presAssocID="{BECDC0FA-A40D-4334-9F33-128B67A7D6D0}" presName="spaceBetweenRectangles" presStyleCnt="0"/>
      <dgm:spPr/>
    </dgm:pt>
    <dgm:pt modelId="{4C6049D2-3348-4DBA-8ED1-115E525943DC}" type="pres">
      <dgm:prSet presAssocID="{7BA7B21D-66AB-44CB-9385-F05837998B19}" presName="parentLin" presStyleCnt="0"/>
      <dgm:spPr/>
    </dgm:pt>
    <dgm:pt modelId="{C3A5DF60-1BE5-462F-AFFD-B59F414F2A26}" type="pres">
      <dgm:prSet presAssocID="{7BA7B21D-66AB-44CB-9385-F05837998B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FD8A14-EB90-49C7-B746-B17A4C885131}" type="pres">
      <dgm:prSet presAssocID="{7BA7B21D-66AB-44CB-9385-F05837998B19}" presName="parentText" presStyleLbl="node1" presStyleIdx="2" presStyleCnt="3" custScaleX="83830" custScaleY="206268" custLinFactY="138269" custLinFactNeighborX="-4595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B0EA-6AF3-45DB-9425-6544EAFF0BF7}" type="pres">
      <dgm:prSet presAssocID="{7BA7B21D-66AB-44CB-9385-F05837998B19}" presName="negativeSpace" presStyleCnt="0"/>
      <dgm:spPr/>
    </dgm:pt>
    <dgm:pt modelId="{4449EB08-CE24-47E4-A443-B4DE20FB4223}" type="pres">
      <dgm:prSet presAssocID="{7BA7B21D-66AB-44CB-9385-F05837998B19}" presName="childText" presStyleLbl="conFgAcc1" presStyleIdx="2" presStyleCnt="3" custLinFactY="205933" custLinFactNeighborX="216" custLinFactNeighborY="300000">
        <dgm:presLayoutVars>
          <dgm:bulletEnabled val="1"/>
        </dgm:presLayoutVars>
      </dgm:prSet>
      <dgm:spPr/>
    </dgm:pt>
  </dgm:ptLst>
  <dgm:cxnLst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FB0FE910-01A7-442F-AED9-1286FB7070FA}" srcId="{CE3C8819-4A0B-4C84-AE91-5BB208087579}" destId="{7BA7B21D-66AB-44CB-9385-F05837998B19}" srcOrd="2" destOrd="0" parTransId="{D7584EB2-6618-42AB-A256-2DBB428E3FEB}" sibTransId="{5D902AF6-A2FA-48EF-9842-320D6345E4E9}"/>
    <dgm:cxn modelId="{54FE7DDB-BD54-488A-8D64-B4201AEB17A6}" type="presOf" srcId="{7BA7B21D-66AB-44CB-9385-F05837998B19}" destId="{C3A5DF60-1BE5-462F-AFFD-B59F414F2A26}" srcOrd="0" destOrd="0" presId="urn:microsoft.com/office/officeart/2005/8/layout/list1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AEDFEAAC-CE1E-4BBD-8B8D-FB051101EB8B}" type="presOf" srcId="{7BA7B21D-66AB-44CB-9385-F05837998B19}" destId="{A0FD8A14-EB90-49C7-B746-B17A4C885131}" srcOrd="1" destOrd="0" presId="urn:microsoft.com/office/officeart/2005/8/layout/list1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  <dgm:cxn modelId="{60995680-8867-4846-B92C-F050F1406C64}" type="presParOf" srcId="{AEE0F8D6-3A6B-4FD7-BE4B-CC29AA153674}" destId="{EC629827-EED8-4FF1-91A6-6378B3BDB2C5}" srcOrd="7" destOrd="0" presId="urn:microsoft.com/office/officeart/2005/8/layout/list1"/>
    <dgm:cxn modelId="{D9962ECF-BF45-47B0-931C-44CC739CB0DF}" type="presParOf" srcId="{AEE0F8D6-3A6B-4FD7-BE4B-CC29AA153674}" destId="{4C6049D2-3348-4DBA-8ED1-115E525943DC}" srcOrd="8" destOrd="0" presId="urn:microsoft.com/office/officeart/2005/8/layout/list1"/>
    <dgm:cxn modelId="{5177931C-F1DC-4696-8EDE-68A56200152E}" type="presParOf" srcId="{4C6049D2-3348-4DBA-8ED1-115E525943DC}" destId="{C3A5DF60-1BE5-462F-AFFD-B59F414F2A26}" srcOrd="0" destOrd="0" presId="urn:microsoft.com/office/officeart/2005/8/layout/list1"/>
    <dgm:cxn modelId="{06D2E6D1-AE2E-4CD4-9849-649676D857CB}" type="presParOf" srcId="{4C6049D2-3348-4DBA-8ED1-115E525943DC}" destId="{A0FD8A14-EB90-49C7-B746-B17A4C885131}" srcOrd="1" destOrd="0" presId="urn:microsoft.com/office/officeart/2005/8/layout/list1"/>
    <dgm:cxn modelId="{9BD5EAC6-C0BE-49D5-8E5C-FA6A54D2052D}" type="presParOf" srcId="{AEE0F8D6-3A6B-4FD7-BE4B-CC29AA153674}" destId="{FB21B0EA-6AF3-45DB-9425-6544EAFF0BF7}" srcOrd="9" destOrd="0" presId="urn:microsoft.com/office/officeart/2005/8/layout/list1"/>
    <dgm:cxn modelId="{211F490B-11F3-4691-B0DF-6AB3FF9ADC56}" type="presParOf" srcId="{AEE0F8D6-3A6B-4FD7-BE4B-CC29AA153674}" destId="{4449EB08-CE24-47E4-A443-B4DE20FB4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859EB-D292-48D6-B198-AEC60FF735AE}">
      <dsp:nvSpPr>
        <dsp:cNvPr id="0" name=""/>
        <dsp:cNvSpPr/>
      </dsp:nvSpPr>
      <dsp:spPr>
        <a:xfrm>
          <a:off x="1622017" y="196635"/>
          <a:ext cx="5470762" cy="3468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БЛАГОУСТРОЙСТВО</a:t>
          </a:r>
        </a:p>
      </dsp:txBody>
      <dsp:txXfrm>
        <a:off x="2423192" y="704582"/>
        <a:ext cx="3868412" cy="2452585"/>
      </dsp:txXfrm>
    </dsp:sp>
    <dsp:sp modelId="{B01E3160-8849-4310-9BD0-FF5CB2D82D17}">
      <dsp:nvSpPr>
        <dsp:cNvPr id="0" name=""/>
        <dsp:cNvSpPr/>
      </dsp:nvSpPr>
      <dsp:spPr>
        <a:xfrm>
          <a:off x="2614812" y="3268562"/>
          <a:ext cx="3575984" cy="2204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Благоустройство внутриквартальной территории муниципального образования в пределах установленных полномочий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 -2022г.  37 463,4тыс.руб, </a:t>
          </a:r>
        </a:p>
      </dsp:txBody>
      <dsp:txXfrm>
        <a:off x="3138503" y="3591337"/>
        <a:ext cx="2528602" cy="1558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AB569-4D43-45AC-B71A-0246D3B80FF1}">
      <dsp:nvSpPr>
        <dsp:cNvPr id="0" name=""/>
        <dsp:cNvSpPr/>
      </dsp:nvSpPr>
      <dsp:spPr>
        <a:xfrm>
          <a:off x="0" y="0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C1366-96AC-4C1D-9D39-73F153081DE9}">
      <dsp:nvSpPr>
        <dsp:cNvPr id="0" name=""/>
        <dsp:cNvSpPr/>
      </dsp:nvSpPr>
      <dsp:spPr>
        <a:xfrm>
          <a:off x="239351" y="0"/>
          <a:ext cx="5692303" cy="1534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и проведение досуговых мероприятий для жителей муниципального образования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( -2022г.  5 914,05тыс.руб, </a:t>
          </a:r>
        </a:p>
      </dsp:txBody>
      <dsp:txXfrm>
        <a:off x="314252" y="74901"/>
        <a:ext cx="5542501" cy="1384545"/>
      </dsp:txXfrm>
    </dsp:sp>
    <dsp:sp modelId="{FE2DE938-549F-4911-BFDD-5566E0602BF3}">
      <dsp:nvSpPr>
        <dsp:cNvPr id="0" name=""/>
        <dsp:cNvSpPr/>
      </dsp:nvSpPr>
      <dsp:spPr>
        <a:xfrm>
          <a:off x="0" y="3110414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0A0-0605-4976-A2C7-E566F26E984D}">
      <dsp:nvSpPr>
        <dsp:cNvPr id="0" name=""/>
        <dsp:cNvSpPr/>
      </dsp:nvSpPr>
      <dsp:spPr>
        <a:xfrm>
          <a:off x="3672424" y="1901621"/>
          <a:ext cx="5055203" cy="1533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местных и участие в организации и проведении городских праздничных и иных зрелищных мероприятий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( -2022г.  10 697,2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</dsp:txBody>
      <dsp:txXfrm>
        <a:off x="3747280" y="1976477"/>
        <a:ext cx="4905491" cy="1383719"/>
      </dsp:txXfrm>
    </dsp:sp>
    <dsp:sp modelId="{4449EB08-CE24-47E4-A443-B4DE20FB4223}">
      <dsp:nvSpPr>
        <dsp:cNvPr id="0" name=""/>
        <dsp:cNvSpPr/>
      </dsp:nvSpPr>
      <dsp:spPr>
        <a:xfrm>
          <a:off x="0" y="4893008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8A14-EB90-49C7-B746-B17A4C885131}">
      <dsp:nvSpPr>
        <dsp:cNvPr id="0" name=""/>
        <dsp:cNvSpPr/>
      </dsp:nvSpPr>
      <dsp:spPr>
        <a:xfrm>
          <a:off x="239351" y="4072130"/>
          <a:ext cx="5197366" cy="1400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мероприятий по сохранению и развитию местных традиций и обрядов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( -2022г. – 232,04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717" y="4140496"/>
        <a:ext cx="5060634" cy="126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79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9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168772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2746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67829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5634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40674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5199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4585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117855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41739"/>
      </p:ext>
    </p:extLst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4916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425324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101575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561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648055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2648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911037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59994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8662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21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</p:sldLayoutIdLst>
  <p:transition spd="med">
    <p:wheel spokes="8"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diagramDrawing" Target="../diagrams/drawing1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6530230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</a:t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БЮДЖЕТ </a:t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</a:t>
            </a:r>
            <a:r>
              <a:rPr lang="ru-RU" sz="53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</a:t>
            </a:r>
            <a:r>
              <a:rPr lang="ru-RU" sz="53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Волковское                  </a:t>
            </a:r>
            <a:r>
              <a:rPr lang="ru-RU" dirty="0">
                <a:effectLst/>
              </a:rPr>
              <a:t>на 2022 год 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67563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Внутригородского муниципального образования Санкт-Петербурга муниципальный округ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16" y="2538005"/>
            <a:ext cx="1872208" cy="225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6" y="332656"/>
            <a:ext cx="2924280" cy="441069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«ОБРАЗОВАНИЕ»</a:t>
            </a:r>
            <a:endParaRPr lang="ru-RU" sz="36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31070"/>
              </p:ext>
            </p:extLst>
          </p:nvPr>
        </p:nvGraphicFramePr>
        <p:xfrm>
          <a:off x="179512" y="548680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276504" cy="2185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636912" cy="26369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33" y="111770"/>
            <a:ext cx="3528392" cy="86895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«КУЛЬТУРА»</a:t>
            </a:r>
            <a:r>
              <a:rPr lang="ru-RU" sz="3600" dirty="0"/>
              <a:t>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08684"/>
              </p:ext>
            </p:extLst>
          </p:nvPr>
        </p:nvGraphicFramePr>
        <p:xfrm>
          <a:off x="119579" y="987035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28266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08712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КОНТАКТНАЯ ИНФОРМАЦИЯ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/>
              <a:t>МЕСТНАЯ АДМИНИСТРАЦИЯ МУНИЦИПАЛЬНОГО ОБРАЗОВАНИЯ</a:t>
            </a:r>
          </a:p>
          <a:p>
            <a:pPr>
              <a:buNone/>
            </a:pPr>
            <a:r>
              <a:rPr lang="ru-RU" sz="1400" b="1" dirty="0"/>
              <a:t>МУНИЦИПАЛЬНЫЙ ОКРУГ ВОЛКОВСКОЕ</a:t>
            </a:r>
          </a:p>
          <a:p>
            <a:pPr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ГЛАВА МУНИЦИПАЛЬНОГО ОБРАЗОВАНИЯ</a:t>
            </a:r>
          </a:p>
          <a:p>
            <a:pPr algn="ctr">
              <a:buNone/>
            </a:pPr>
            <a:r>
              <a:rPr lang="ru-RU" sz="1400" b="1" dirty="0"/>
              <a:t>-Дементьев Павел Сергеевич</a:t>
            </a:r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r>
              <a:rPr lang="ru-RU" sz="1400" b="1" dirty="0"/>
              <a:t>Адрес юридического лица</a:t>
            </a:r>
          </a:p>
          <a:p>
            <a:pPr>
              <a:buNone/>
            </a:pPr>
            <a:r>
              <a:rPr lang="ru-RU" sz="1400" b="1" dirty="0"/>
              <a:t>192102</a:t>
            </a:r>
          </a:p>
          <a:p>
            <a:pPr>
              <a:buNone/>
            </a:pPr>
            <a:r>
              <a:rPr lang="ru-RU" sz="1400" b="1" dirty="0"/>
              <a:t>ГОРОД САНКТ-ПЕТЕРБУРГ </a:t>
            </a:r>
          </a:p>
          <a:p>
            <a:pPr>
              <a:buNone/>
            </a:pPr>
            <a:r>
              <a:rPr lang="ru-RU" sz="1400" b="1" dirty="0" err="1"/>
              <a:t>Ул.Стрельбищенская</a:t>
            </a:r>
            <a:r>
              <a:rPr lang="ru-RU" sz="1400" b="1" dirty="0"/>
              <a:t> д.16, д.22 </a:t>
            </a:r>
          </a:p>
          <a:p>
            <a:pPr>
              <a:buNone/>
            </a:pPr>
            <a:r>
              <a:rPr lang="ru-RU" sz="1400" b="1" dirty="0"/>
              <a:t>Контактные телефоны</a:t>
            </a:r>
          </a:p>
          <a:p>
            <a:pPr>
              <a:buNone/>
            </a:pPr>
            <a:r>
              <a:rPr lang="ru-RU" sz="1400" b="1" dirty="0"/>
              <a:t>362-91-20, 368-43-96</a:t>
            </a:r>
          </a:p>
          <a:p>
            <a:pPr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ГЛАВА МЕСТНОЙ АДМИНИСТРАЦИИ </a:t>
            </a:r>
          </a:p>
          <a:p>
            <a:pPr algn="ctr">
              <a:buNone/>
            </a:pPr>
            <a:r>
              <a:rPr lang="ru-RU" sz="1400" b="1" dirty="0"/>
              <a:t>-</a:t>
            </a:r>
            <a:r>
              <a:rPr lang="ru-RU" sz="1400" b="1" dirty="0" err="1"/>
              <a:t>Раимов</a:t>
            </a:r>
            <a:r>
              <a:rPr lang="ru-RU" sz="1400" b="1" dirty="0"/>
              <a:t> Михаил Михайлович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81974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45720"/>
            <a:ext cx="1800200" cy="1800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800200" cy="19180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Годовой отчет об исполнении бюджета МО предоставляется в совет депутатов для принятия решения об его утверждении либо отклонении.</a:t>
            </a:r>
          </a:p>
        </p:txBody>
      </p:sp>
    </p:spTree>
    <p:extLst>
      <p:ext uri="{BB962C8B-B14F-4D97-AF65-F5344CB8AC3E}">
        <p14:creationId xmlns:p14="http://schemas.microsoft.com/office/powerpoint/2010/main" val="1226602029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</a:rPr>
              <a:t> МО </a:t>
            </a:r>
            <a:r>
              <a:rPr lang="ru-RU" sz="2800" b="1" dirty="0" err="1">
                <a:solidFill>
                  <a:srgbClr val="002060"/>
                </a:solidFill>
              </a:rPr>
              <a:t>МО</a:t>
            </a:r>
            <a:r>
              <a:rPr lang="ru-RU" sz="2800" b="1" dirty="0">
                <a:solidFill>
                  <a:srgbClr val="002060"/>
                </a:solidFill>
              </a:rPr>
              <a:t> Волковское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>
                <a:effectLst/>
              </a:rPr>
              <a:t>на 2022 год 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6992"/>
              </p:ext>
            </p:extLst>
          </p:nvPr>
        </p:nvGraphicFramePr>
        <p:xfrm>
          <a:off x="395536" y="533400"/>
          <a:ext cx="6692652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Санкт-Петербурга муниципальный округ Волковское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5585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366FF"/>
                </a:solidFill>
              </a:rPr>
              <a:t>Структура доходов бюджета </a:t>
            </a:r>
            <a:br>
              <a:rPr lang="ru-RU" sz="2800" b="1" dirty="0">
                <a:solidFill>
                  <a:srgbClr val="3366FF"/>
                </a:solidFill>
              </a:rPr>
            </a:br>
            <a:r>
              <a:rPr lang="ru-RU" sz="2400" dirty="0">
                <a:effectLst/>
              </a:rPr>
              <a:t>на 2022 год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264226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315441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Безвозмездные доходы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2297193" y="31572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2302" y="3167574"/>
            <a:ext cx="2209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</a:rPr>
              <a:t>Налог на доходы физических лиц</a:t>
            </a:r>
          </a:p>
          <a:p>
            <a:endParaRPr lang="ru-RU" sz="1400" b="1" dirty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3157995"/>
            <a:ext cx="3115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Дотации на выравнивание бюджетной обеспеченности</a:t>
            </a:r>
          </a:p>
          <a:p>
            <a:pPr algn="ctr"/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Субвенции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3366FF"/>
                </a:solidFill>
              </a:rPr>
              <a:t>Безвозмездные поступления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1184542"/>
              </p:ext>
            </p:extLst>
          </p:nvPr>
        </p:nvGraphicFramePr>
        <p:xfrm>
          <a:off x="611560" y="836712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D1EAC4-4469-40B8-803A-2924BD7F3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191650"/>
            <a:ext cx="4544172" cy="261433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7030A0"/>
                </a:solidFill>
              </a:rPr>
              <a:t>Структура расходов бюджета </a:t>
            </a:r>
            <a:r>
              <a:rPr lang="ru-RU" sz="1400" dirty="0">
                <a:solidFill>
                  <a:srgbClr val="7030A0"/>
                </a:solidFill>
              </a:rPr>
              <a:t>(тыс.руб.)</a:t>
            </a:r>
            <a:endParaRPr lang="ru-RU" sz="1400" dirty="0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93804"/>
              </p:ext>
            </p:extLst>
          </p:nvPr>
        </p:nvGraphicFramePr>
        <p:xfrm>
          <a:off x="251520" y="1052736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  <a:noFill/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7072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«ЖИЛИЩНО-КОММУНАЛЬНОЕ ХОЗЯЙСТВО»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62360"/>
              </p:ext>
            </p:extLst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54867" cy="11521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«ОХРАНА ОКРУЖАЮЩЕЙ СРЕДЫ»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1329"/>
            <a:ext cx="8280920" cy="2307711"/>
          </a:xfrm>
        </p:spPr>
        <p:txBody>
          <a:bodyPr>
            <a:normAutofit/>
          </a:bodyPr>
          <a:lstStyle/>
          <a:p>
            <a:r>
              <a:rPr lang="ru-RU" sz="2000" dirty="0"/>
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 </a:t>
            </a:r>
          </a:p>
          <a:p>
            <a:pPr lvl="0"/>
            <a:r>
              <a:rPr lang="ru-RU" sz="2000" b="1" dirty="0"/>
              <a:t> -</a:t>
            </a:r>
            <a:r>
              <a:rPr lang="ru-RU" sz="2000" b="1" dirty="0" smtClean="0"/>
              <a:t>2022г</a:t>
            </a:r>
            <a:r>
              <a:rPr lang="ru-RU" sz="2000" b="1" dirty="0"/>
              <a:t>.  162,3 </a:t>
            </a:r>
            <a:r>
              <a:rPr lang="ru-RU" sz="2000" b="1" dirty="0" err="1"/>
              <a:t>тыс.руб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5753946" cy="38335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6132</TotalTime>
  <Words>530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                                 БЮДЖЕТ                                           МО МО Волковское                  на 2022 год </vt:lpstr>
      <vt:lpstr> Что такое бюджет? Основные понятия.  </vt:lpstr>
      <vt:lpstr>Исполнение бюджета</vt:lpstr>
      <vt:lpstr>Основные показатели бюджета   МО МО Волковское  на 2022 год </vt:lpstr>
      <vt:lpstr>Структура доходов бюджета  на 2022 год </vt:lpstr>
      <vt:lpstr>Безвозмездные поступления </vt:lpstr>
      <vt:lpstr>Структура расходов бюджета (тыс.руб.)</vt:lpstr>
      <vt:lpstr>«ЖИЛИЩНО-КОММУНАЛЬНОЕ ХОЗЯЙСТВО»</vt:lpstr>
      <vt:lpstr>«ОХРАНА ОКРУЖАЮЩЕЙ СРЕДЫ»</vt:lpstr>
      <vt:lpstr>«ОБРАЗОВАНИЕ»</vt:lpstr>
      <vt:lpstr>«КУЛЬТУРА» 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philips</cp:lastModifiedBy>
  <cp:revision>699</cp:revision>
  <dcterms:created xsi:type="dcterms:W3CDTF">2013-11-22T09:10:35Z</dcterms:created>
  <dcterms:modified xsi:type="dcterms:W3CDTF">2023-03-29T13:32:48Z</dcterms:modified>
</cp:coreProperties>
</file>