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22"/>
  </p:notesMasterIdLst>
  <p:handoutMasterIdLst>
    <p:handoutMasterId r:id="rId23"/>
  </p:handoutMasterIdLst>
  <p:sldIdLst>
    <p:sldId id="289" r:id="rId2"/>
    <p:sldId id="319" r:id="rId3"/>
    <p:sldId id="321" r:id="rId4"/>
    <p:sldId id="304" r:id="rId5"/>
    <p:sldId id="403" r:id="rId6"/>
    <p:sldId id="406" r:id="rId7"/>
    <p:sldId id="407" r:id="rId8"/>
    <p:sldId id="291" r:id="rId9"/>
    <p:sldId id="292" r:id="rId10"/>
    <p:sldId id="408" r:id="rId11"/>
    <p:sldId id="409" r:id="rId12"/>
    <p:sldId id="410" r:id="rId13"/>
    <p:sldId id="415" r:id="rId14"/>
    <p:sldId id="411" r:id="rId15"/>
    <p:sldId id="412" r:id="rId16"/>
    <p:sldId id="380" r:id="rId17"/>
    <p:sldId id="413" r:id="rId18"/>
    <p:sldId id="414" r:id="rId19"/>
    <p:sldId id="416" r:id="rId20"/>
    <p:sldId id="35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000"/>
    <a:srgbClr val="0066FF"/>
    <a:srgbClr val="663300"/>
    <a:srgbClr val="CC0066"/>
    <a:srgbClr val="CCFFCC"/>
    <a:srgbClr val="CCFF33"/>
    <a:srgbClr val="66FFFF"/>
    <a:srgbClr val="33CC3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0" autoAdjust="0"/>
    <p:restoredTop sz="81658" autoAdjust="0"/>
  </p:normalViewPr>
  <p:slideViewPr>
    <p:cSldViewPr>
      <p:cViewPr varScale="1">
        <p:scale>
          <a:sx n="110" d="100"/>
          <a:sy n="110" d="100"/>
        </p:scale>
        <p:origin x="24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0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1666666666666664E-2"/>
                  <c:y val="9.5405131549933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F-4DEF-AA27-C25D47A2FBB0}"/>
                </c:ext>
              </c:extLst>
            </c:dLbl>
            <c:dLbl>
              <c:idx val="1"/>
              <c:layout>
                <c:manualLayout>
                  <c:x val="4.7839506172839504E-2"/>
                  <c:y val="0.10943529795433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F-4DEF-AA27-C25D47A2FBB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 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136184.79999999999</c:v>
                </c:pt>
                <c:pt idx="1">
                  <c:v>173396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6F-4DEF-AA27-C25D47A2FBB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8765432098765427E-2"/>
                  <c:y val="5.3314632336727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F-4DEF-AA27-C25D47A2FBB0}"/>
                </c:ext>
              </c:extLst>
            </c:dLbl>
            <c:dLbl>
              <c:idx val="1"/>
              <c:layout>
                <c:manualLayout>
                  <c:x val="8.1790123456790126E-2"/>
                  <c:y val="8.9793064988172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6F-4DEF-AA27-C25D47A2FBB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 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142786</c:v>
                </c:pt>
                <c:pt idx="1">
                  <c:v>176223.6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F-4DEF-AA27-C25D47A2FBB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4814814814814811E-2"/>
                  <c:y val="1.402994545689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6F-4DEF-AA27-C25D47A2FBB0}"/>
                </c:ext>
              </c:extLst>
            </c:dLbl>
            <c:dLbl>
              <c:idx val="1"/>
              <c:layout>
                <c:manualLayout>
                  <c:x val="0.1095677797219792"/>
                  <c:y val="1.9642232966162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6F-4DEF-AA27-C25D47A2FBB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 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149266</c:v>
                </c:pt>
                <c:pt idx="1">
                  <c:v>162420.26999999999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6F-4DEF-AA27-C25D47A2F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612800"/>
        <c:axId val="126614848"/>
        <c:axId val="279390720"/>
      </c:bar3DChart>
      <c:catAx>
        <c:axId val="201612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6614848"/>
        <c:crosses val="autoZero"/>
        <c:auto val="1"/>
        <c:lblAlgn val="ctr"/>
        <c:lblOffset val="100"/>
        <c:noMultiLvlLbl val="0"/>
      </c:catAx>
      <c:valAx>
        <c:axId val="12661484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01612800"/>
        <c:crosses val="autoZero"/>
        <c:crossBetween val="between"/>
      </c:valAx>
      <c:serAx>
        <c:axId val="279390720"/>
        <c:scaling>
          <c:orientation val="minMax"/>
        </c:scaling>
        <c:delete val="0"/>
        <c:axPos val="b"/>
        <c:majorTickMark val="out"/>
        <c:minorTickMark val="none"/>
        <c:tickLblPos val="nextTo"/>
        <c:crossAx val="126614848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226834186565302E-2"/>
          <c:y val="8.5292738218960204E-2"/>
          <c:w val="0.54518832020997376"/>
          <c:h val="0.806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2"/>
          <c:dPt>
            <c:idx val="0"/>
            <c:bubble3D val="0"/>
            <c:explosion val="49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BB95-47EA-8719-680CC2851ED1}"/>
              </c:ext>
            </c:extLst>
          </c:dPt>
          <c:dPt>
            <c:idx val="1"/>
            <c:bubble3D val="0"/>
            <c:spPr>
              <a:solidFill>
                <a:srgbClr val="5F1ED4"/>
              </a:solidFill>
            </c:spPr>
            <c:extLst>
              <c:ext xmlns:c16="http://schemas.microsoft.com/office/drawing/2014/chart" uri="{C3380CC4-5D6E-409C-BE32-E72D297353CC}">
                <c16:uniqueId val="{00000003-BB95-47EA-8719-680CC2851ED1}"/>
              </c:ext>
            </c:extLst>
          </c:dPt>
          <c:dPt>
            <c:idx val="2"/>
            <c:bubble3D val="0"/>
            <c:spPr>
              <a:solidFill>
                <a:srgbClr val="3399FF"/>
              </a:solidFill>
            </c:spPr>
            <c:extLst>
              <c:ext xmlns:c16="http://schemas.microsoft.com/office/drawing/2014/chart" uri="{C3380CC4-5D6E-409C-BE32-E72D297353CC}">
                <c16:uniqueId val="{00000005-BB95-47EA-8719-680CC2851ED1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BB95-47EA-8719-680CC2851ED1}"/>
              </c:ext>
            </c:extLst>
          </c:dPt>
          <c:dLbls>
            <c:dLbl>
              <c:idx val="0"/>
              <c:layout>
                <c:manualLayout>
                  <c:x val="-5.801764405724831E-2"/>
                  <c:y val="-8.632444496321795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95-47EA-8719-680CC2851ED1}"/>
                </c:ext>
              </c:extLst>
            </c:dLbl>
            <c:dLbl>
              <c:idx val="1"/>
              <c:layout>
                <c:manualLayout>
                  <c:x val="-1.2446625891125175E-2"/>
                  <c:y val="6.0364249260631084E-3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95-47EA-8719-680CC2851ED1}"/>
                </c:ext>
              </c:extLst>
            </c:dLbl>
            <c:dLbl>
              <c:idx val="2"/>
              <c:layout>
                <c:manualLayout>
                  <c:x val="3.5787567359772215E-4"/>
                  <c:y val="-8.2912904192079903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95-47EA-8719-680CC2851ED1}"/>
                </c:ext>
              </c:extLst>
            </c:dLbl>
            <c:dLbl>
              <c:idx val="3"/>
              <c:layout>
                <c:manualLayout>
                  <c:x val="-8.9237872291476547E-3"/>
                  <c:y val="-6.6478548796969086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B95-47EA-8719-680CC2851ED1}"/>
                </c:ext>
              </c:extLst>
            </c:dLbl>
            <c:dLbl>
              <c:idx val="4"/>
              <c:layout>
                <c:manualLayout>
                  <c:x val="-3.1352833952569673E-2"/>
                  <c:y val="-7.9739733559843554E-3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B95-47EA-8719-680CC2851ED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 на выравнивание бюджетной обеспеченности на 2023 год 103054,1т.р; 2024 год -107171,7т.р; и 2025 год -110990,5т.р</c:v>
                </c:pt>
                <c:pt idx="1">
                  <c:v>Субвенции по организации и осуществлению деятельности по опеке и попечительству на 2023 год 3721,1т.р; 2024 год -3901,6т.р; и 2025 год -4079,7т.р</c:v>
                </c:pt>
                <c:pt idx="2">
                  <c:v>Субвенции по определению должностных лиц, уполномоченных составлять протоколы об административных правонарушениях  на 2023 год 8,8т.р; 2024 год -9,2т.р; и 2025 год -9,6т.р</c:v>
                </c:pt>
                <c:pt idx="3">
                  <c:v>Субвенции на содержание ребенка в семье опекуна и приемной семье  на 2023 год 9162,2т.р; 2024 год -9608,5т.р; и 2025 год -10047,7т.р</c:v>
                </c:pt>
                <c:pt idx="4">
                  <c:v>Субвенции  на вознаграждение, причитающееся приемному родителю  на 2023 год 2785,2т.р; 2024 год -2920,8т.р; и 2025 год -3054,2т.р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103054.1</c:v>
                </c:pt>
                <c:pt idx="1">
                  <c:v>3721.1</c:v>
                </c:pt>
                <c:pt idx="2">
                  <c:v>8.8000000000000007</c:v>
                </c:pt>
                <c:pt idx="3">
                  <c:v>9162.2000000000007</c:v>
                </c:pt>
                <c:pt idx="4">
                  <c:v>2785.2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B95-47EA-8719-680CC2851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4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59177716733538943"/>
          <c:y val="1.8554309451842013E-2"/>
          <c:w val="0.40725514274225189"/>
          <c:h val="0.9814456269978441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13752955324652E-2"/>
                  <c:y val="-7.7358500131816346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F3-4CCE-B1A7-75EE9E90161B}"/>
                </c:ext>
              </c:extLst>
            </c:dLbl>
            <c:dLbl>
              <c:idx val="1"/>
              <c:layout>
                <c:manualLayout>
                  <c:x val="1.9532551938673481E-2"/>
                  <c:y val="-8.7382203689924082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F3-4CCE-B1A7-75EE9E90161B}"/>
                </c:ext>
              </c:extLst>
            </c:dLbl>
            <c:dLbl>
              <c:idx val="2"/>
              <c:layout>
                <c:manualLayout>
                  <c:x val="2.7760926173894907E-2"/>
                  <c:y val="-8.5023547562332005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F3-4CCE-B1A7-75EE9E9016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 formatCode="General">
                  <c:v>17462.2</c:v>
                </c:pt>
                <c:pt idx="1">
                  <c:v>19183.400000000001</c:v>
                </c:pt>
                <c:pt idx="2">
                  <c:v>21093.9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F3-4CCE-B1A7-75EE9E90161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072474403428858E-2"/>
                  <c:y val="-0.32222857905007934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F3-4CCE-B1A7-75EE9E90161B}"/>
                </c:ext>
              </c:extLst>
            </c:dLbl>
            <c:dLbl>
              <c:idx val="1"/>
              <c:layout>
                <c:manualLayout>
                  <c:x val="2.5000000000000001E-2"/>
                  <c:y val="-0.33437499999999998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F3-4CCE-B1A7-75EE9E90161B}"/>
                </c:ext>
              </c:extLst>
            </c:dLbl>
            <c:dLbl>
              <c:idx val="2"/>
              <c:layout>
                <c:manualLayout>
                  <c:x val="2.526461484786291E-2"/>
                  <c:y val="-0.34015366363878868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F3-4CCE-B1A7-75EE9E9016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#,##0.00</c:formatCode>
                <c:ptCount val="3"/>
                <c:pt idx="0" formatCode="General">
                  <c:v>118722.6</c:v>
                </c:pt>
                <c:pt idx="1">
                  <c:v>123602.6</c:v>
                </c:pt>
                <c:pt idx="2">
                  <c:v>128172.1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6F3-4CCE-B1A7-75EE9E901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1259904"/>
        <c:axId val="131516672"/>
        <c:axId val="0"/>
      </c:bar3DChart>
      <c:catAx>
        <c:axId val="13125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1516672"/>
        <c:crosses val="autoZero"/>
        <c:auto val="1"/>
        <c:lblAlgn val="ctr"/>
        <c:lblOffset val="100"/>
        <c:noMultiLvlLbl val="0"/>
      </c:catAx>
      <c:valAx>
        <c:axId val="131516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2599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56497214164021"/>
          <c:y val="0.17356258380636436"/>
          <c:w val="0.49519113930203185"/>
          <c:h val="0.813600553075665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 - 136969,4 тыс. рублей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explosion val="19"/>
          <c:dPt>
            <c:idx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1-BF94-414F-B4FE-123AE7126BA9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3-BF94-414F-B4FE-123AE7126BA9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5-BF94-414F-B4FE-123AE7126BA9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7-BF94-414F-B4FE-123AE7126BA9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9-BF94-414F-B4FE-123AE7126BA9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B-BF94-414F-B4FE-123AE7126BA9}"/>
              </c:ext>
            </c:extLst>
          </c:dPt>
          <c:dPt>
            <c:idx val="6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D-BF94-414F-B4FE-123AE7126BA9}"/>
              </c:ext>
            </c:extLst>
          </c:dPt>
          <c:dPt>
            <c:idx val="8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F-BF94-414F-B4FE-123AE7126BA9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11-BF94-414F-B4FE-123AE7126BA9}"/>
              </c:ext>
            </c:extLst>
          </c:dPt>
          <c:dLbls>
            <c:dLbl>
              <c:idx val="0"/>
              <c:layout>
                <c:manualLayout>
                  <c:x val="6.4913356734467631E-2"/>
                  <c:y val="9.9940246502897692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94-414F-B4FE-123AE7126BA9}"/>
                </c:ext>
              </c:extLst>
            </c:dLbl>
            <c:dLbl>
              <c:idx val="1"/>
              <c:layout>
                <c:manualLayout>
                  <c:x val="2.6358526738535022E-2"/>
                  <c:y val="-9.2399234083820378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94-414F-B4FE-123AE7126BA9}"/>
                </c:ext>
              </c:extLst>
            </c:dLbl>
            <c:dLbl>
              <c:idx val="2"/>
              <c:layout>
                <c:manualLayout>
                  <c:x val="3.6889955294223509E-2"/>
                  <c:y val="0.1513511867316048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94-414F-B4FE-123AE7126BA9}"/>
                </c:ext>
              </c:extLst>
            </c:dLbl>
            <c:dLbl>
              <c:idx val="3"/>
              <c:layout>
                <c:manualLayout>
                  <c:x val="-8.6779843561918257E-2"/>
                  <c:y val="-8.0502839346017513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F94-414F-B4FE-123AE7126BA9}"/>
                </c:ext>
              </c:extLst>
            </c:dLbl>
            <c:dLbl>
              <c:idx val="4"/>
              <c:layout>
                <c:manualLayout>
                  <c:x val="-8.0464773886464405E-2"/>
                  <c:y val="0.2308537925307945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sz="1200" dirty="0"/>
                      <a:t>¾      ОХРАНА ОКРУЖАЮЩЕЙ СРЕДЫ- 0,09%; 162,3</a:t>
                    </a:r>
                  </a:p>
                </c:rich>
              </c:tx>
              <c:spPr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F94-414F-B4FE-123AE7126BA9}"/>
                </c:ext>
              </c:extLst>
            </c:dLbl>
            <c:dLbl>
              <c:idx val="6"/>
              <c:layout>
                <c:manualLayout>
                  <c:x val="-3.5324415285353968E-2"/>
                  <c:y val="3.0381268406948284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F94-414F-B4FE-123AE7126BA9}"/>
                </c:ext>
              </c:extLst>
            </c:dLbl>
            <c:dLbl>
              <c:idx val="7"/>
              <c:layout>
                <c:manualLayout>
                  <c:x val="-7.4796441350410081E-2"/>
                  <c:y val="-5.8127842396069371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F94-414F-B4FE-123AE7126BA9}"/>
                </c:ext>
              </c:extLst>
            </c:dLbl>
            <c:dLbl>
              <c:idx val="8"/>
              <c:layout>
                <c:manualLayout>
                  <c:x val="2.5267738846280623E-2"/>
                  <c:y val="-4.5434306286115597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F94-414F-B4FE-123AE7126BA9}"/>
                </c:ext>
              </c:extLst>
            </c:dLbl>
            <c:dLbl>
              <c:idx val="9"/>
              <c:layout>
                <c:manualLayout>
                  <c:x val="0.24223984295592502"/>
                  <c:y val="3.5854116340811051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F94-414F-B4FE-123AE7126B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¾      ОБЩЕГОСУДАРСТВЕННЫЕ ВОПРОСЫ -29,71%</c:v>
                </c:pt>
                <c:pt idx="1">
                  <c:v>¾      НАЦИОНАЛЬНАЯ БЕЗОПАСНОСТЬ И ПРАВООХРАНИТЕЛЬНАЯ ДЕЯТЕЛЬНОСТЬ -0,03%</c:v>
                </c:pt>
                <c:pt idx="2">
                  <c:v>¾      НАЦИОНАЛЬНАЯ ЭКОНОМИКА -0,20%</c:v>
                </c:pt>
                <c:pt idx="3">
                  <c:v>¾      ЖИЛИЩНО-КОММУНАЛЬНОЕ ХОЗЯЙСТВО – 54,74%</c:v>
                </c:pt>
                <c:pt idx="4">
                  <c:v>¾      ОХРАНА ОКРУЖАЮЩЕЙ СРЕДЫ- 0,09%</c:v>
                </c:pt>
                <c:pt idx="5">
                  <c:v>¾      ОБРАЗОВАНИЕ -1,03%</c:v>
                </c:pt>
                <c:pt idx="6">
                  <c:v>¾      КУЛЬТУРА, КИНЕМАТОГРАФИЯ -3,75%</c:v>
                </c:pt>
                <c:pt idx="7">
                  <c:v>¾      СОЦИАЛЬНАЯ ПОЛИТИКА -8,71%</c:v>
                </c:pt>
                <c:pt idx="8">
                  <c:v>¾      ФИЗИЧЕСКАЯ КУЛЬТУРА И СПОРТ -0,87%</c:v>
                </c:pt>
                <c:pt idx="9">
                  <c:v>¾      СРЕДСТВА МАССОВОЙ ИНФОРМАЦИИ -0,87%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 formatCode="#,##0.00">
                  <c:v>51274.8</c:v>
                </c:pt>
                <c:pt idx="1">
                  <c:v>54.1</c:v>
                </c:pt>
                <c:pt idx="2">
                  <c:v>338</c:v>
                </c:pt>
                <c:pt idx="3" formatCode="#,##0.00">
                  <c:v>94475</c:v>
                </c:pt>
                <c:pt idx="4">
                  <c:v>162.30000000000001</c:v>
                </c:pt>
                <c:pt idx="6" formatCode="#,##0.00">
                  <c:v>6463</c:v>
                </c:pt>
                <c:pt idx="7" formatCode="#,##0.00">
                  <c:v>15025.5</c:v>
                </c:pt>
                <c:pt idx="8" formatCode="#,##0.00">
                  <c:v>1500</c:v>
                </c:pt>
                <c:pt idx="9" formatCode="#,##0.00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BF94-414F-B4FE-123AE7126BA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25073194973673"/>
          <c:y val="8.3917180498463126E-2"/>
          <c:w val="0.59509259259259262"/>
          <c:h val="0.424043161870903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2023 год</c:v>
                </c:pt>
                <c:pt idx="1">
                  <c:v>план 2024 год</c:v>
                </c:pt>
                <c:pt idx="2">
                  <c:v>план 2025 год</c:v>
                </c:pt>
              </c:strCache>
            </c:strRef>
          </c:cat>
          <c:val>
            <c:numRef>
              <c:f>Лист1!$B$2:$B$4</c:f>
              <c:numCache>
                <c:formatCode>_-* #,##0.00_р_._-;\-* #,##0.00_р_._-;_-* "-"??_р_._-;_-@_-</c:formatCode>
                <c:ptCount val="3"/>
                <c:pt idx="0">
                  <c:v>107313.8</c:v>
                </c:pt>
                <c:pt idx="1">
                  <c:v>106769.60000000001</c:v>
                </c:pt>
                <c:pt idx="2">
                  <c:v>89806.2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19-448B-956C-7640D6201A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19-448B-956C-7640D6201A9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19-448B-956C-7640D6201A91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19-448B-956C-7640D6201A9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2023 год</c:v>
                </c:pt>
                <c:pt idx="1">
                  <c:v>план 2024 год</c:v>
                </c:pt>
                <c:pt idx="2">
                  <c:v>план 2025 год</c:v>
                </c:pt>
              </c:strCache>
            </c:strRef>
          </c:cat>
          <c:val>
            <c:numRef>
              <c:f>Лист1!$C$2:$C$4</c:f>
              <c:numCache>
                <c:formatCode>_-* #,##0.00_р_._-;\-* #,##0.00_р_._-;_-* "-"??_р_._-;_-@_-</c:formatCode>
                <c:ptCount val="3"/>
                <c:pt idx="0">
                  <c:v>65261.5</c:v>
                </c:pt>
                <c:pt idx="1">
                  <c:v>68482</c:v>
                </c:pt>
                <c:pt idx="2">
                  <c:v>71582.7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19-448B-956C-7640D6201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42331904"/>
        <c:axId val="142064384"/>
      </c:barChart>
      <c:catAx>
        <c:axId val="1423319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142064384"/>
        <c:crosses val="autoZero"/>
        <c:auto val="1"/>
        <c:lblAlgn val="ctr"/>
        <c:lblOffset val="100"/>
        <c:noMultiLvlLbl val="0"/>
      </c:catAx>
      <c:valAx>
        <c:axId val="142064384"/>
        <c:scaling>
          <c:orientation val="minMax"/>
        </c:scaling>
        <c:delete val="0"/>
        <c:axPos val="b"/>
        <c:majorGridlines/>
        <c:numFmt formatCode="_-* #,##0.00_р_._-;\-* #,##0.00_р_._-;_-* &quot;-&quot;??_р_._-;_-@_-" sourceLinked="1"/>
        <c:majorTickMark val="none"/>
        <c:minorTickMark val="none"/>
        <c:tickLblPos val="nextTo"/>
        <c:txPr>
          <a:bodyPr/>
          <a:lstStyle/>
          <a:p>
            <a:pPr>
              <a:defRPr b="0" i="0">
                <a:solidFill>
                  <a:schemeClr val="tx1"/>
                </a:solidFill>
              </a:defRPr>
            </a:pPr>
            <a:endParaRPr lang="ru-RU"/>
          </a:p>
        </c:txPr>
        <c:crossAx val="1423319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942765974720752E-2"/>
          <c:y val="0.24582749849499927"/>
          <c:w val="0.63798360011280797"/>
          <c:h val="0.75417250150500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explosion val="88"/>
            <c:extLst>
              <c:ext xmlns:c16="http://schemas.microsoft.com/office/drawing/2014/chart" uri="{C3380CC4-5D6E-409C-BE32-E72D297353CC}">
                <c16:uniqueId val="{00000000-9D33-4FE4-8A06-96E2EE8F0774}"/>
              </c:ext>
            </c:extLst>
          </c:dPt>
          <c:dLbls>
            <c:dLbl>
              <c:idx val="0"/>
              <c:layout>
                <c:manualLayout>
                  <c:x val="-8.2639313224456598E-2"/>
                  <c:y val="-6.5050911655810784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33-4FE4-8A06-96E2EE8F0774}"/>
                </c:ext>
              </c:extLst>
            </c:dLbl>
            <c:dLbl>
              <c:idx val="1"/>
              <c:layout>
                <c:manualLayout>
                  <c:x val="-0.1334373726993297"/>
                  <c:y val="-4.9555701821244746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33-4FE4-8A06-96E2EE8F0774}"/>
                </c:ext>
              </c:extLst>
            </c:dLbl>
            <c:dLbl>
              <c:idx val="2"/>
              <c:layout>
                <c:manualLayout>
                  <c:x val="-2.085157940783721E-2"/>
                  <c:y val="3.1695444692191821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33-4FE4-8A06-96E2EE8F0774}"/>
                </c:ext>
              </c:extLst>
            </c:dLbl>
            <c:dLbl>
              <c:idx val="3"/>
              <c:layout>
                <c:manualLayout>
                  <c:x val="-1.3163362803333793E-2"/>
                  <c:y val="0.11816435770702489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33-4FE4-8A06-96E2EE8F0774}"/>
                </c:ext>
              </c:extLst>
            </c:dLbl>
            <c:dLbl>
              <c:idx val="4"/>
              <c:layout>
                <c:manualLayout>
                  <c:x val="-3.2416367361974577E-2"/>
                  <c:y val="1.1315603175874498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33-4FE4-8A06-96E2EE8F0774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9D33-4FE4-8A06-96E2EE8F0774}"/>
                </c:ext>
              </c:extLst>
            </c:dLbl>
            <c:dLbl>
              <c:idx val="6"/>
              <c:layout>
                <c:manualLayout>
                  <c:x val="-4.9930354100474333E-3"/>
                  <c:y val="-1.1407647212325261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D33-4FE4-8A06-96E2EE8F0774}"/>
                </c:ext>
              </c:extLst>
            </c:dLbl>
            <c:dLbl>
              <c:idx val="7"/>
              <c:layout>
                <c:manualLayout>
                  <c:x val="-2.7304070543813655E-3"/>
                  <c:y val="-3.0720423828876887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33-4FE4-8A06-96E2EE8F0774}"/>
                </c:ext>
              </c:extLst>
            </c:dLbl>
            <c:dLbl>
              <c:idx val="8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9D33-4FE4-8A06-96E2EE8F077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Организация профессионального (в т.ч. дополнительного) образования муниципальных служащих, организация подготовки кадров (-2023г.  300,0 тыс.руб, -2024г. 315,0тыс.руб, -2025г. 329,0тыс.руб)</c:v>
                </c:pt>
                <c:pt idx="1">
                  <c:v>Проведение работ по военно- патриотическому воспитанию граждан ( -2023г.  1482,6 тыс.руб, -2024г. 1554,8тыс.руб, -2025г. 1625,9тыс.руб)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300</c:v>
                </c:pt>
                <c:pt idx="1">
                  <c:v>1482.6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D33-4FE4-8A06-96E2EE8F07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4889700324736235"/>
          <c:y val="3.6504987817891035E-2"/>
          <c:w val="0.44559063109563418"/>
          <c:h val="0.57010865071839567"/>
        </c:manualLayout>
      </c:layout>
      <c:overlay val="0"/>
      <c:txPr>
        <a:bodyPr/>
        <a:lstStyle/>
        <a:p>
          <a:pPr>
            <a:defRPr sz="1200" b="1"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191342238114227E-2"/>
          <c:y val="0.38332179956543844"/>
          <c:w val="0.40331416197515946"/>
          <c:h val="0.612340387534601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7"/>
          <c:dLbls>
            <c:dLbl>
              <c:idx val="0"/>
              <c:layout>
                <c:manualLayout>
                  <c:x val="-1.234028090310102E-2"/>
                  <c:y val="-3.0252887162544286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63-4C26-8CC4-2281461C54DF}"/>
                </c:ext>
              </c:extLst>
            </c:dLbl>
            <c:dLbl>
              <c:idx val="1"/>
              <c:layout>
                <c:manualLayout>
                  <c:x val="-1.1856520863623063E-2"/>
                  <c:y val="-3.9164583147304807E-3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63-4C26-8CC4-2281461C54DF}"/>
                </c:ext>
              </c:extLst>
            </c:dLbl>
            <c:dLbl>
              <c:idx val="2"/>
              <c:layout>
                <c:manualLayout>
                  <c:x val="-1.3478654102543414E-2"/>
                  <c:y val="3.8360009822305564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63-4C26-8CC4-2281461C54DF}"/>
                </c:ext>
              </c:extLst>
            </c:dLbl>
            <c:dLbl>
              <c:idx val="3"/>
              <c:layout>
                <c:manualLayout>
                  <c:x val="-3.5325911184262405E-2"/>
                  <c:y val="8.4920156561597761E-3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63-4C26-8CC4-2281461C54D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Расходы на выплату пенсии за выслугу лет лицам, замещавшим муниципальные должности и должности муниципальной службы ( -2023г.  1 790,8 тыс.руб, -2024г. 1 878,0тыс.руб, -2025г. 1 963,4тыс.руб)</c:v>
                </c:pt>
                <c:pt idx="1">
                  <c:v>Расходы на предоставление доплат к пенсии лицам, замещавшим муниципальные должности и 
должности муниципальной службы   (-2023г.  1 287,3 тыс.руб, -2024г. 1 350,0тыс.руб, -2025г. 1 412,1тыс.руб)</c:v>
                </c:pt>
                <c:pt idx="2">
                  <c:v> Расходы на исполнение государственного полномочия по выплате денежных средств на 
содержание ребенка в семье опекуна и прием-ной семье (-2023г.  9 162,2 тыс.руб, -2024г. 9 608,5тыс.руб, -2025г. 10 047,7тыс.руб)</c:v>
                </c:pt>
                <c:pt idx="3">
                  <c:v> Расходы на исполнение государственного полномочия по выплате денежных средств на 
вознаграждение приемным родителям (-2023г.  2 785,2тыс.руб, -2024г. 2 920,8тыс.руб, -2025г. 3 054,2тыс.руб)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1790.8</c:v>
                </c:pt>
                <c:pt idx="1">
                  <c:v>1287.3</c:v>
                </c:pt>
                <c:pt idx="2">
                  <c:v>9162.2000000000007</c:v>
                </c:pt>
                <c:pt idx="3">
                  <c:v>2785.2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63-4C26-8CC4-2281461C5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2762181291728372"/>
          <c:y val="3.0219465575998646E-2"/>
          <c:w val="0.45104492661470386"/>
          <c:h val="0.93411316486590845"/>
        </c:manualLayout>
      </c:layout>
      <c:overlay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951877-A494-4E1C-B691-0361BC0FE336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C88D6D-A179-4234-8637-4730CDB9FA1C}">
      <dgm:prSet phldrT="[Текст]"/>
      <dgm:spPr/>
      <dgm:t>
        <a:bodyPr/>
        <a:lstStyle/>
        <a:p>
          <a:r>
            <a:rPr lang="ru-RU" dirty="0"/>
            <a:t>БЛАГОУСТРОЙСТВО</a:t>
          </a:r>
        </a:p>
      </dgm:t>
    </dgm:pt>
    <dgm:pt modelId="{345617EE-08CF-4167-BC1A-8B4C169D348D}" type="parTrans" cxnId="{FFFE4B62-738F-4C8E-9480-2CE2E25E7016}">
      <dgm:prSet/>
      <dgm:spPr/>
      <dgm:t>
        <a:bodyPr/>
        <a:lstStyle/>
        <a:p>
          <a:endParaRPr lang="ru-RU"/>
        </a:p>
      </dgm:t>
    </dgm:pt>
    <dgm:pt modelId="{6A2E104B-EFC3-4BA8-84B6-A7AE7CCF008D}" type="sibTrans" cxnId="{FFFE4B62-738F-4C8E-9480-2CE2E25E7016}">
      <dgm:prSet/>
      <dgm:spPr/>
      <dgm:t>
        <a:bodyPr/>
        <a:lstStyle/>
        <a:p>
          <a:endParaRPr lang="ru-RU"/>
        </a:p>
      </dgm:t>
    </dgm:pt>
    <dgm:pt modelId="{F9294E28-F5C1-4EA1-BA15-128F60047D39}">
      <dgm:prSet phldrT="[Текст]" custT="1"/>
      <dgm:spPr/>
      <dgm:t>
        <a:bodyPr/>
        <a:lstStyle/>
        <a:p>
          <a:r>
            <a:rPr lang="ru-RU" sz="1100" dirty="0"/>
            <a:t>Благоустройство внутриквартальной территории муниципального образования в пределах установленных полномочий </a:t>
          </a:r>
        </a:p>
        <a:p>
          <a:r>
            <a:rPr lang="ru-RU" sz="1100" b="1" dirty="0"/>
            <a:t>( -2023г.  60 220,0 </a:t>
          </a:r>
          <a:r>
            <a:rPr lang="ru-RU" sz="1100" b="1" dirty="0" err="1"/>
            <a:t>тыс.руб</a:t>
          </a:r>
          <a:r>
            <a:rPr lang="ru-RU" sz="1100" b="1" dirty="0"/>
            <a:t>, </a:t>
          </a:r>
        </a:p>
        <a:p>
          <a:r>
            <a:rPr lang="ru-RU" sz="1100" b="1" dirty="0"/>
            <a:t>-2024г. 63153,0 </a:t>
          </a:r>
          <a:r>
            <a:rPr lang="ru-RU" sz="1100" b="1" dirty="0" err="1"/>
            <a:t>тыс.руб</a:t>
          </a:r>
          <a:r>
            <a:rPr lang="ru-RU" sz="1100" b="1" dirty="0"/>
            <a:t>, </a:t>
          </a:r>
        </a:p>
        <a:p>
          <a:r>
            <a:rPr lang="ru-RU" sz="1100" b="1" dirty="0"/>
            <a:t>-2025г.  46 039,0 </a:t>
          </a:r>
          <a:r>
            <a:rPr lang="ru-RU" sz="1100" b="1" dirty="0" err="1"/>
            <a:t>тыс.руб</a:t>
          </a:r>
          <a:r>
            <a:rPr lang="ru-RU" sz="1100" b="1" dirty="0"/>
            <a:t>)</a:t>
          </a:r>
          <a:endParaRPr lang="ru-RU" sz="1100" dirty="0"/>
        </a:p>
      </dgm:t>
    </dgm:pt>
    <dgm:pt modelId="{E33F25A1-4458-4671-9C03-EF7FB0E038AE}" type="parTrans" cxnId="{53D11CD0-FAA9-468E-8423-C8782E7AF131}">
      <dgm:prSet/>
      <dgm:spPr/>
      <dgm:t>
        <a:bodyPr/>
        <a:lstStyle/>
        <a:p>
          <a:endParaRPr lang="ru-RU"/>
        </a:p>
      </dgm:t>
    </dgm:pt>
    <dgm:pt modelId="{6D8C53EF-1919-4257-9DB2-D74F6FC486A6}" type="sibTrans" cxnId="{53D11CD0-FAA9-468E-8423-C8782E7AF131}">
      <dgm:prSet/>
      <dgm:spPr/>
      <dgm:t>
        <a:bodyPr/>
        <a:lstStyle/>
        <a:p>
          <a:endParaRPr lang="ru-RU"/>
        </a:p>
      </dgm:t>
    </dgm:pt>
    <dgm:pt modelId="{97A98D4B-E2C8-4047-A9DD-C7ECDE01665A}">
      <dgm:prSet phldrT="[Текст]" custT="1"/>
      <dgm:spPr/>
      <dgm:t>
        <a:bodyPr/>
        <a:lstStyle/>
        <a:p>
          <a:r>
            <a:rPr lang="ru-RU" sz="1100" dirty="0"/>
            <a:t>Озеленение территории</a:t>
          </a:r>
          <a:br>
            <a:rPr lang="ru-RU" sz="1100" dirty="0"/>
          </a:br>
          <a:r>
            <a:rPr lang="ru-RU" sz="1100" dirty="0"/>
            <a:t>муниципального образования в</a:t>
          </a:r>
          <a:br>
            <a:rPr lang="ru-RU" sz="1100" dirty="0"/>
          </a:br>
          <a:r>
            <a:rPr lang="ru-RU" sz="1100" dirty="0"/>
            <a:t>пределах установленных полномочий</a:t>
          </a:r>
        </a:p>
        <a:p>
          <a:r>
            <a:rPr lang="ru-RU" sz="1100" b="1" dirty="0"/>
            <a:t>( -2023г.  27 600,0 </a:t>
          </a:r>
          <a:r>
            <a:rPr lang="ru-RU" sz="1100" b="1" dirty="0" err="1"/>
            <a:t>тыс.руб</a:t>
          </a:r>
          <a:r>
            <a:rPr lang="ru-RU" sz="1100" b="1" dirty="0"/>
            <a:t>, </a:t>
          </a:r>
        </a:p>
        <a:p>
          <a:r>
            <a:rPr lang="ru-RU" sz="1100" b="1" dirty="0"/>
            <a:t>-2024г. 28 945,0 </a:t>
          </a:r>
          <a:r>
            <a:rPr lang="ru-RU" sz="1100" b="1" dirty="0" err="1"/>
            <a:t>тыс.руб</a:t>
          </a:r>
          <a:r>
            <a:rPr lang="ru-RU" sz="1100" b="1" dirty="0"/>
            <a:t>, </a:t>
          </a:r>
        </a:p>
        <a:p>
          <a:r>
            <a:rPr lang="ru-RU" sz="1100" b="1" dirty="0"/>
            <a:t>-2025г.  30 267,0 </a:t>
          </a:r>
          <a:r>
            <a:rPr lang="ru-RU" sz="1100" b="1" dirty="0" err="1"/>
            <a:t>тыс.руб</a:t>
          </a:r>
          <a:r>
            <a:rPr lang="ru-RU" sz="1100" b="1" dirty="0"/>
            <a:t>)</a:t>
          </a:r>
          <a:endParaRPr lang="ru-RU" sz="1100" dirty="0"/>
        </a:p>
      </dgm:t>
    </dgm:pt>
    <dgm:pt modelId="{BF50D109-91C4-4AC4-8C81-A5C309906C12}" type="parTrans" cxnId="{B17D416B-85C4-44A7-A065-C2FE9644287F}">
      <dgm:prSet/>
      <dgm:spPr/>
      <dgm:t>
        <a:bodyPr/>
        <a:lstStyle/>
        <a:p>
          <a:endParaRPr lang="ru-RU"/>
        </a:p>
      </dgm:t>
    </dgm:pt>
    <dgm:pt modelId="{885C3947-E1AC-42E2-848A-62038C8393AA}" type="sibTrans" cxnId="{B17D416B-85C4-44A7-A065-C2FE9644287F}">
      <dgm:prSet/>
      <dgm:spPr/>
      <dgm:t>
        <a:bodyPr/>
        <a:lstStyle/>
        <a:p>
          <a:endParaRPr lang="ru-RU"/>
        </a:p>
      </dgm:t>
    </dgm:pt>
    <dgm:pt modelId="{EBA8E353-765A-4B3F-98BF-03BB172377B1}">
      <dgm:prSet phldrT="[Текст]" custT="1"/>
      <dgm:spPr/>
      <dgm:t>
        <a:bodyPr/>
        <a:lstStyle/>
        <a:p>
          <a:r>
            <a:rPr lang="ru-RU" sz="1100" dirty="0"/>
            <a:t>Проведение в установленном порядке минимально необходимых мероприятий по обеспечению доступности городской среды для маломобильных групп населения</a:t>
          </a:r>
        </a:p>
        <a:p>
          <a:r>
            <a:rPr lang="ru-RU" sz="1100" b="1" dirty="0"/>
            <a:t>( -2023г.  6 655,0 </a:t>
          </a:r>
          <a:r>
            <a:rPr lang="ru-RU" sz="1100" b="1" dirty="0" err="1"/>
            <a:t>тыс.руб</a:t>
          </a:r>
          <a:r>
            <a:rPr lang="ru-RU" sz="1100" b="1" dirty="0"/>
            <a:t>, </a:t>
          </a:r>
        </a:p>
        <a:p>
          <a:r>
            <a:rPr lang="ru-RU" sz="1100" b="1" dirty="0"/>
            <a:t>-2024г. 3 000,0 </a:t>
          </a:r>
          <a:r>
            <a:rPr lang="ru-RU" sz="1100" b="1" dirty="0" err="1"/>
            <a:t>тыс.руб</a:t>
          </a:r>
          <a:r>
            <a:rPr lang="ru-RU" sz="1100" b="1" dirty="0"/>
            <a:t>, </a:t>
          </a:r>
        </a:p>
        <a:p>
          <a:r>
            <a:rPr lang="ru-RU" sz="1100" b="1" dirty="0"/>
            <a:t>-2025г.  2 000,0 </a:t>
          </a:r>
          <a:r>
            <a:rPr lang="ru-RU" sz="1100" b="1" dirty="0" err="1"/>
            <a:t>тыс.руб</a:t>
          </a:r>
          <a:r>
            <a:rPr lang="ru-RU" sz="1100" b="1" dirty="0"/>
            <a:t>)</a:t>
          </a:r>
          <a:endParaRPr lang="ru-RU" sz="1100" dirty="0"/>
        </a:p>
      </dgm:t>
    </dgm:pt>
    <dgm:pt modelId="{57672B79-0926-4C78-836B-E7B25A71E9F5}" type="parTrans" cxnId="{F551B0E5-5850-40EF-B589-51FEF73530D3}">
      <dgm:prSet/>
      <dgm:spPr/>
      <dgm:t>
        <a:bodyPr/>
        <a:lstStyle/>
        <a:p>
          <a:endParaRPr lang="ru-RU"/>
        </a:p>
      </dgm:t>
    </dgm:pt>
    <dgm:pt modelId="{7C85EF70-9FF9-45C1-9E27-BBD992814374}" type="sibTrans" cxnId="{F551B0E5-5850-40EF-B589-51FEF73530D3}">
      <dgm:prSet/>
      <dgm:spPr/>
      <dgm:t>
        <a:bodyPr/>
        <a:lstStyle/>
        <a:p>
          <a:endParaRPr lang="ru-RU"/>
        </a:p>
      </dgm:t>
    </dgm:pt>
    <dgm:pt modelId="{481CA40E-2D47-478F-861A-8AA903ACA2D7}">
      <dgm:prSet phldrT="[Текст]" phldr="1"/>
      <dgm:spPr/>
      <dgm:t>
        <a:bodyPr/>
        <a:lstStyle/>
        <a:p>
          <a:endParaRPr lang="ru-RU"/>
        </a:p>
      </dgm:t>
    </dgm:pt>
    <dgm:pt modelId="{037A9352-F623-41FE-A3D8-E27B11A5AEF1}" type="parTrans" cxnId="{4DD0F12C-D633-4D13-ABAF-343900301FD6}">
      <dgm:prSet/>
      <dgm:spPr/>
      <dgm:t>
        <a:bodyPr/>
        <a:lstStyle/>
        <a:p>
          <a:endParaRPr lang="ru-RU"/>
        </a:p>
      </dgm:t>
    </dgm:pt>
    <dgm:pt modelId="{72179B03-A109-4BA1-9F6E-43EA33D4446D}" type="sibTrans" cxnId="{4DD0F12C-D633-4D13-ABAF-343900301FD6}">
      <dgm:prSet/>
      <dgm:spPr/>
      <dgm:t>
        <a:bodyPr/>
        <a:lstStyle/>
        <a:p>
          <a:endParaRPr lang="ru-RU"/>
        </a:p>
      </dgm:t>
    </dgm:pt>
    <dgm:pt modelId="{BCACCAE5-E838-46E7-B65E-73039FF18F56}" type="pres">
      <dgm:prSet presAssocID="{51951877-A494-4E1C-B691-0361BC0FE336}" presName="composite" presStyleCnt="0">
        <dgm:presLayoutVars>
          <dgm:chMax val="1"/>
          <dgm:dir/>
          <dgm:resizeHandles val="exact"/>
        </dgm:presLayoutVars>
      </dgm:prSet>
      <dgm:spPr/>
    </dgm:pt>
    <dgm:pt modelId="{C7350287-A817-4C6D-8652-26EF21A2BD4D}" type="pres">
      <dgm:prSet presAssocID="{51951877-A494-4E1C-B691-0361BC0FE336}" presName="radial" presStyleCnt="0">
        <dgm:presLayoutVars>
          <dgm:animLvl val="ctr"/>
        </dgm:presLayoutVars>
      </dgm:prSet>
      <dgm:spPr/>
    </dgm:pt>
    <dgm:pt modelId="{7DD859EB-D292-48D6-B198-AEC60FF735AE}" type="pres">
      <dgm:prSet presAssocID="{3BC88D6D-A179-4234-8637-4730CDB9FA1C}" presName="centerShape" presStyleLbl="vennNode1" presStyleIdx="0" presStyleCnt="4" custScaleX="157728" custLinFactNeighborX="-2056" custLinFactNeighborY="14829"/>
      <dgm:spPr/>
    </dgm:pt>
    <dgm:pt modelId="{B01E3160-8849-4310-9BD0-FF5CB2D82D17}" type="pres">
      <dgm:prSet presAssocID="{F9294E28-F5C1-4EA1-BA15-128F60047D39}" presName="node" presStyleLbl="vennNode1" presStyleIdx="1" presStyleCnt="4" custScaleX="206199" custScaleY="123001">
        <dgm:presLayoutVars>
          <dgm:bulletEnabled val="1"/>
        </dgm:presLayoutVars>
      </dgm:prSet>
      <dgm:spPr/>
    </dgm:pt>
    <dgm:pt modelId="{F2FFF5B4-E70B-4ED5-AD3E-958BA90EFA9A}" type="pres">
      <dgm:prSet presAssocID="{EBA8E353-765A-4B3F-98BF-03BB172377B1}" presName="node" presStyleLbl="vennNode1" presStyleIdx="2" presStyleCnt="4" custScaleX="201073" custScaleY="134528" custRadScaleRad="136958" custRadScaleInc="-29628">
        <dgm:presLayoutVars>
          <dgm:bulletEnabled val="1"/>
        </dgm:presLayoutVars>
      </dgm:prSet>
      <dgm:spPr/>
    </dgm:pt>
    <dgm:pt modelId="{0BBC285A-C127-4935-B688-528946670276}" type="pres">
      <dgm:prSet presAssocID="{97A98D4B-E2C8-4047-A9DD-C7ECDE01665A}" presName="node" presStyleLbl="vennNode1" presStyleIdx="3" presStyleCnt="4" custScaleX="213873" custScaleY="139573" custRadScaleRad="136872" custRadScaleInc="32159">
        <dgm:presLayoutVars>
          <dgm:bulletEnabled val="1"/>
        </dgm:presLayoutVars>
      </dgm:prSet>
      <dgm:spPr/>
    </dgm:pt>
  </dgm:ptLst>
  <dgm:cxnLst>
    <dgm:cxn modelId="{99F8B10C-3C77-4497-9BFA-11EDF0572536}" type="presOf" srcId="{51951877-A494-4E1C-B691-0361BC0FE336}" destId="{BCACCAE5-E838-46E7-B65E-73039FF18F56}" srcOrd="0" destOrd="0" presId="urn:microsoft.com/office/officeart/2005/8/layout/radial3"/>
    <dgm:cxn modelId="{4DD0F12C-D633-4D13-ABAF-343900301FD6}" srcId="{51951877-A494-4E1C-B691-0361BC0FE336}" destId="{481CA40E-2D47-478F-861A-8AA903ACA2D7}" srcOrd="1" destOrd="0" parTransId="{037A9352-F623-41FE-A3D8-E27B11A5AEF1}" sibTransId="{72179B03-A109-4BA1-9F6E-43EA33D4446D}"/>
    <dgm:cxn modelId="{D2C2A82F-519F-4AA1-B9E8-3B06FEA7E9DD}" type="presOf" srcId="{3BC88D6D-A179-4234-8637-4730CDB9FA1C}" destId="{7DD859EB-D292-48D6-B198-AEC60FF735AE}" srcOrd="0" destOrd="0" presId="urn:microsoft.com/office/officeart/2005/8/layout/radial3"/>
    <dgm:cxn modelId="{FFFE4B62-738F-4C8E-9480-2CE2E25E7016}" srcId="{51951877-A494-4E1C-B691-0361BC0FE336}" destId="{3BC88D6D-A179-4234-8637-4730CDB9FA1C}" srcOrd="0" destOrd="0" parTransId="{345617EE-08CF-4167-BC1A-8B4C169D348D}" sibTransId="{6A2E104B-EFC3-4BA8-84B6-A7AE7CCF008D}"/>
    <dgm:cxn modelId="{61D96D68-2622-406A-B9B2-D8C9524450FE}" type="presOf" srcId="{F9294E28-F5C1-4EA1-BA15-128F60047D39}" destId="{B01E3160-8849-4310-9BD0-FF5CB2D82D17}" srcOrd="0" destOrd="0" presId="urn:microsoft.com/office/officeart/2005/8/layout/radial3"/>
    <dgm:cxn modelId="{B17D416B-85C4-44A7-A065-C2FE9644287F}" srcId="{3BC88D6D-A179-4234-8637-4730CDB9FA1C}" destId="{97A98D4B-E2C8-4047-A9DD-C7ECDE01665A}" srcOrd="2" destOrd="0" parTransId="{BF50D109-91C4-4AC4-8C81-A5C309906C12}" sibTransId="{885C3947-E1AC-42E2-848A-62038C8393AA}"/>
    <dgm:cxn modelId="{22475470-FBF8-4811-9194-3570D94B7484}" type="presOf" srcId="{EBA8E353-765A-4B3F-98BF-03BB172377B1}" destId="{F2FFF5B4-E70B-4ED5-AD3E-958BA90EFA9A}" srcOrd="0" destOrd="0" presId="urn:microsoft.com/office/officeart/2005/8/layout/radial3"/>
    <dgm:cxn modelId="{7D59325A-E04A-4015-93EF-FB8248F900BB}" type="presOf" srcId="{97A98D4B-E2C8-4047-A9DD-C7ECDE01665A}" destId="{0BBC285A-C127-4935-B688-528946670276}" srcOrd="0" destOrd="0" presId="urn:microsoft.com/office/officeart/2005/8/layout/radial3"/>
    <dgm:cxn modelId="{53D11CD0-FAA9-468E-8423-C8782E7AF131}" srcId="{3BC88D6D-A179-4234-8637-4730CDB9FA1C}" destId="{F9294E28-F5C1-4EA1-BA15-128F60047D39}" srcOrd="0" destOrd="0" parTransId="{E33F25A1-4458-4671-9C03-EF7FB0E038AE}" sibTransId="{6D8C53EF-1919-4257-9DB2-D74F6FC486A6}"/>
    <dgm:cxn modelId="{F551B0E5-5850-40EF-B589-51FEF73530D3}" srcId="{3BC88D6D-A179-4234-8637-4730CDB9FA1C}" destId="{EBA8E353-765A-4B3F-98BF-03BB172377B1}" srcOrd="1" destOrd="0" parTransId="{57672B79-0926-4C78-836B-E7B25A71E9F5}" sibTransId="{7C85EF70-9FF9-45C1-9E27-BBD992814374}"/>
    <dgm:cxn modelId="{19DE5EE3-D3F9-4661-9F01-2E17C54E8A04}" type="presParOf" srcId="{BCACCAE5-E838-46E7-B65E-73039FF18F56}" destId="{C7350287-A817-4C6D-8652-26EF21A2BD4D}" srcOrd="0" destOrd="0" presId="urn:microsoft.com/office/officeart/2005/8/layout/radial3"/>
    <dgm:cxn modelId="{D8AE68A3-C18F-46E7-9AC1-B9F7D2DFEA3B}" type="presParOf" srcId="{C7350287-A817-4C6D-8652-26EF21A2BD4D}" destId="{7DD859EB-D292-48D6-B198-AEC60FF735AE}" srcOrd="0" destOrd="0" presId="urn:microsoft.com/office/officeart/2005/8/layout/radial3"/>
    <dgm:cxn modelId="{99343663-3F2C-426B-AA62-18DE754ED68E}" type="presParOf" srcId="{C7350287-A817-4C6D-8652-26EF21A2BD4D}" destId="{B01E3160-8849-4310-9BD0-FF5CB2D82D17}" srcOrd="1" destOrd="0" presId="urn:microsoft.com/office/officeart/2005/8/layout/radial3"/>
    <dgm:cxn modelId="{C788624E-E20A-4BDA-9C9F-42CB1381B0C4}" type="presParOf" srcId="{C7350287-A817-4C6D-8652-26EF21A2BD4D}" destId="{F2FFF5B4-E70B-4ED5-AD3E-958BA90EFA9A}" srcOrd="2" destOrd="0" presId="urn:microsoft.com/office/officeart/2005/8/layout/radial3"/>
    <dgm:cxn modelId="{33702DA7-5728-435E-AB65-18AC8FE15CBD}" type="presParOf" srcId="{C7350287-A817-4C6D-8652-26EF21A2BD4D}" destId="{0BBC285A-C127-4935-B688-528946670276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3C8819-4A0B-4C84-AE91-5BB20808757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5506B-0EA1-4282-A0E4-1A8A4EF9C5A8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1">
                  <a:lumMod val="50000"/>
                </a:schemeClr>
              </a:solidFill>
            </a:rPr>
            <a:t>Расходы на </a:t>
          </a:r>
          <a:r>
            <a:rPr lang="ru-RU" sz="1200" dirty="0"/>
            <a:t>Организацию и проведение досуговых мероприятий для жителей муниципального образования</a:t>
          </a:r>
        </a:p>
        <a:p>
          <a:r>
            <a:rPr lang="ru-RU" sz="1200" b="1" dirty="0"/>
            <a:t>( -2023г.  1 190,4 </a:t>
          </a:r>
          <a:r>
            <a:rPr lang="ru-RU" sz="1200" b="1" dirty="0" err="1"/>
            <a:t>тыс.руб</a:t>
          </a:r>
          <a:r>
            <a:rPr lang="ru-RU" sz="1200" b="1" dirty="0"/>
            <a:t>, </a:t>
          </a:r>
        </a:p>
        <a:p>
          <a:r>
            <a:rPr lang="ru-RU" sz="1200" b="1" dirty="0"/>
            <a:t>-2024г. 1248,3 </a:t>
          </a:r>
          <a:r>
            <a:rPr lang="ru-RU" sz="1200" b="1" dirty="0" err="1"/>
            <a:t>тыс.руб</a:t>
          </a:r>
          <a:r>
            <a:rPr lang="ru-RU" sz="1200" b="1" dirty="0"/>
            <a:t>, </a:t>
          </a:r>
        </a:p>
        <a:p>
          <a:r>
            <a:rPr lang="ru-RU" sz="1200" b="1" dirty="0"/>
            <a:t>-2025г.  1305,5 </a:t>
          </a:r>
          <a:r>
            <a:rPr lang="ru-RU" sz="1200" b="1" dirty="0" err="1"/>
            <a:t>тыс.руб</a:t>
          </a:r>
          <a:r>
            <a:rPr lang="ru-RU" sz="1200" b="1" dirty="0"/>
            <a:t>)</a:t>
          </a:r>
          <a:endParaRPr lang="ru-RU" sz="1200" dirty="0">
            <a:solidFill>
              <a:schemeClr val="accent1">
                <a:lumMod val="50000"/>
              </a:schemeClr>
            </a:solidFill>
          </a:endParaRPr>
        </a:p>
      </dgm:t>
    </dgm:pt>
    <dgm:pt modelId="{557F563E-938E-460B-992A-941083A421D8}" type="parTrans" cxnId="{1E5CC8AA-B6D7-495B-8986-9E4E51D7713A}">
      <dgm:prSet/>
      <dgm:spPr/>
      <dgm:t>
        <a:bodyPr/>
        <a:lstStyle/>
        <a:p>
          <a:endParaRPr lang="ru-RU"/>
        </a:p>
      </dgm:t>
    </dgm:pt>
    <dgm:pt modelId="{79B46FE6-5EEE-4ED1-9384-97D236362F4B}" type="sibTrans" cxnId="{1E5CC8AA-B6D7-495B-8986-9E4E51D7713A}">
      <dgm:prSet/>
      <dgm:spPr/>
      <dgm:t>
        <a:bodyPr/>
        <a:lstStyle/>
        <a:p>
          <a:endParaRPr lang="ru-RU"/>
        </a:p>
      </dgm:t>
    </dgm:pt>
    <dgm:pt modelId="{F80344B5-50B4-4015-A325-4E8CBA472AC0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1">
                  <a:lumMod val="50000"/>
                </a:schemeClr>
              </a:solidFill>
            </a:rPr>
            <a:t>Расходы на </a:t>
          </a:r>
          <a:r>
            <a:rPr lang="ru-RU" sz="1200" dirty="0"/>
            <a:t>Организацию местных и участие в организации и проведении городских праздничных и иных зрелищных мероприятий </a:t>
          </a:r>
        </a:p>
        <a:p>
          <a:r>
            <a:rPr lang="ru-RU" sz="1200" b="1" dirty="0"/>
            <a:t>( -2023г.  3000тыс.руб, </a:t>
          </a:r>
        </a:p>
        <a:p>
          <a:r>
            <a:rPr lang="ru-RU" sz="1200" b="1" dirty="0"/>
            <a:t>-2024г. 2500 </a:t>
          </a:r>
          <a:r>
            <a:rPr lang="ru-RU" sz="1200" b="1" dirty="0" err="1"/>
            <a:t>тыс.руб</a:t>
          </a:r>
          <a:r>
            <a:rPr lang="ru-RU" sz="1200" b="1" dirty="0"/>
            <a:t>, </a:t>
          </a:r>
        </a:p>
        <a:p>
          <a:r>
            <a:rPr lang="ru-RU" sz="1200" b="1" dirty="0"/>
            <a:t>-2025г.  2000 </a:t>
          </a:r>
          <a:r>
            <a:rPr lang="ru-RU" sz="1200" b="1" dirty="0" err="1"/>
            <a:t>тыс.руб</a:t>
          </a:r>
          <a:r>
            <a:rPr lang="ru-RU" sz="1200" b="1" dirty="0"/>
            <a:t>)</a:t>
          </a:r>
          <a:endParaRPr lang="ru-RU" sz="1200" dirty="0">
            <a:solidFill>
              <a:schemeClr val="accent1">
                <a:lumMod val="50000"/>
              </a:schemeClr>
            </a:solidFill>
          </a:endParaRPr>
        </a:p>
      </dgm:t>
    </dgm:pt>
    <dgm:pt modelId="{F4F3293C-8A88-42C7-99E8-01F8C4778241}" type="parTrans" cxnId="{86DF7886-D141-4F69-A7BE-ADA63E159579}">
      <dgm:prSet/>
      <dgm:spPr/>
      <dgm:t>
        <a:bodyPr/>
        <a:lstStyle/>
        <a:p>
          <a:endParaRPr lang="ru-RU"/>
        </a:p>
      </dgm:t>
    </dgm:pt>
    <dgm:pt modelId="{BECDC0FA-A40D-4334-9F33-128B67A7D6D0}" type="sibTrans" cxnId="{86DF7886-D141-4F69-A7BE-ADA63E159579}">
      <dgm:prSet/>
      <dgm:spPr/>
      <dgm:t>
        <a:bodyPr/>
        <a:lstStyle/>
        <a:p>
          <a:endParaRPr lang="ru-RU"/>
        </a:p>
      </dgm:t>
    </dgm:pt>
    <dgm:pt modelId="{7BA7B21D-66AB-44CB-9385-F05837998B19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1">
                  <a:lumMod val="50000"/>
                </a:schemeClr>
              </a:solidFill>
            </a:rPr>
            <a:t>Расходы на </a:t>
          </a:r>
          <a:r>
            <a:rPr lang="ru-RU" sz="1200" dirty="0"/>
            <a:t>Организацию мероприятий по сохранению и развитию местных традиций и обрядов </a:t>
          </a:r>
        </a:p>
        <a:p>
          <a:r>
            <a:rPr lang="ru-RU" sz="1200" b="1" dirty="0"/>
            <a:t>( -2023г.  2272,6 </a:t>
          </a:r>
          <a:r>
            <a:rPr lang="ru-RU" sz="1200" b="1" dirty="0" err="1"/>
            <a:t>тыс.руб</a:t>
          </a:r>
          <a:r>
            <a:rPr lang="ru-RU" sz="1200" b="1" dirty="0"/>
            <a:t>, </a:t>
          </a:r>
        </a:p>
        <a:p>
          <a:r>
            <a:rPr lang="ru-RU" sz="1200" b="1" dirty="0"/>
            <a:t>-2024г. 2383,3 </a:t>
          </a:r>
          <a:r>
            <a:rPr lang="ru-RU" sz="1200" b="1" dirty="0" err="1"/>
            <a:t>тыс.руб</a:t>
          </a:r>
          <a:r>
            <a:rPr lang="ru-RU" sz="1200" b="1" dirty="0"/>
            <a:t>, </a:t>
          </a:r>
        </a:p>
        <a:p>
          <a:r>
            <a:rPr lang="ru-RU" sz="1200" b="1" dirty="0"/>
            <a:t>-2025г.  2492,2 </a:t>
          </a:r>
          <a:r>
            <a:rPr lang="ru-RU" sz="1200" b="1" dirty="0" err="1"/>
            <a:t>тыс.руб</a:t>
          </a:r>
          <a:r>
            <a:rPr lang="ru-RU" sz="1200" b="1" dirty="0"/>
            <a:t>)</a:t>
          </a:r>
          <a:endParaRPr lang="ru-RU" sz="1200" dirty="0">
            <a:solidFill>
              <a:schemeClr val="accent1">
                <a:lumMod val="50000"/>
              </a:schemeClr>
            </a:solidFill>
          </a:endParaRPr>
        </a:p>
      </dgm:t>
    </dgm:pt>
    <dgm:pt modelId="{D7584EB2-6618-42AB-A256-2DBB428E3FEB}" type="parTrans" cxnId="{FB0FE910-01A7-442F-AED9-1286FB7070FA}">
      <dgm:prSet/>
      <dgm:spPr/>
      <dgm:t>
        <a:bodyPr/>
        <a:lstStyle/>
        <a:p>
          <a:endParaRPr lang="ru-RU"/>
        </a:p>
      </dgm:t>
    </dgm:pt>
    <dgm:pt modelId="{5D902AF6-A2FA-48EF-9842-320D6345E4E9}" type="sibTrans" cxnId="{FB0FE910-01A7-442F-AED9-1286FB7070FA}">
      <dgm:prSet/>
      <dgm:spPr/>
      <dgm:t>
        <a:bodyPr/>
        <a:lstStyle/>
        <a:p>
          <a:endParaRPr lang="ru-RU"/>
        </a:p>
      </dgm:t>
    </dgm:pt>
    <dgm:pt modelId="{AEE0F8D6-3A6B-4FD7-BE4B-CC29AA153674}" type="pres">
      <dgm:prSet presAssocID="{CE3C8819-4A0B-4C84-AE91-5BB208087579}" presName="linear" presStyleCnt="0">
        <dgm:presLayoutVars>
          <dgm:dir/>
          <dgm:animLvl val="lvl"/>
          <dgm:resizeHandles val="exact"/>
        </dgm:presLayoutVars>
      </dgm:prSet>
      <dgm:spPr/>
    </dgm:pt>
    <dgm:pt modelId="{FDC35B57-521A-4243-B60E-D384C9134372}" type="pres">
      <dgm:prSet presAssocID="{C775506B-0EA1-4282-A0E4-1A8A4EF9C5A8}" presName="parentLin" presStyleCnt="0"/>
      <dgm:spPr/>
    </dgm:pt>
    <dgm:pt modelId="{DCD060B9-22C0-4602-8DFC-ADA482793870}" type="pres">
      <dgm:prSet presAssocID="{C775506B-0EA1-4282-A0E4-1A8A4EF9C5A8}" presName="parentLeftMargin" presStyleLbl="node1" presStyleIdx="0" presStyleCnt="3"/>
      <dgm:spPr/>
    </dgm:pt>
    <dgm:pt modelId="{CC5C1366-96AC-4C1D-9D39-73F153081DE9}" type="pres">
      <dgm:prSet presAssocID="{C775506B-0EA1-4282-A0E4-1A8A4EF9C5A8}" presName="parentText" presStyleLbl="node1" presStyleIdx="0" presStyleCnt="3" custScaleX="91813" custScaleY="225985" custLinFactY="-130132" custLinFactNeighborX="-45952" custLinFactNeighborY="-200000">
        <dgm:presLayoutVars>
          <dgm:chMax val="0"/>
          <dgm:bulletEnabled val="1"/>
        </dgm:presLayoutVars>
      </dgm:prSet>
      <dgm:spPr/>
    </dgm:pt>
    <dgm:pt modelId="{8637AEE3-2B36-4557-839B-674808962A02}" type="pres">
      <dgm:prSet presAssocID="{C775506B-0EA1-4282-A0E4-1A8A4EF9C5A8}" presName="negativeSpace" presStyleCnt="0"/>
      <dgm:spPr/>
    </dgm:pt>
    <dgm:pt modelId="{A78AB569-4D43-45AC-B71A-0246D3B80FF1}" type="pres">
      <dgm:prSet presAssocID="{C775506B-0EA1-4282-A0E4-1A8A4EF9C5A8}" presName="childText" presStyleLbl="conFgAcc1" presStyleIdx="0" presStyleCnt="3" custLinFactY="-315623" custLinFactNeighborX="-613" custLinFactNeighborY="-400000">
        <dgm:presLayoutVars>
          <dgm:bulletEnabled val="1"/>
        </dgm:presLayoutVars>
      </dgm:prSet>
      <dgm:spPr/>
    </dgm:pt>
    <dgm:pt modelId="{88B4F0A1-8F67-4535-9281-5DB3866A2596}" type="pres">
      <dgm:prSet presAssocID="{79B46FE6-5EEE-4ED1-9384-97D236362F4B}" presName="spaceBetweenRectangles" presStyleCnt="0"/>
      <dgm:spPr/>
    </dgm:pt>
    <dgm:pt modelId="{22912FAA-F5D9-4C79-A619-7C2C3B412963}" type="pres">
      <dgm:prSet presAssocID="{F80344B5-50B4-4015-A325-4E8CBA472AC0}" presName="parentLin" presStyleCnt="0"/>
      <dgm:spPr/>
    </dgm:pt>
    <dgm:pt modelId="{35FE729A-81D5-4F9F-8870-0D9BC1361FD5}" type="pres">
      <dgm:prSet presAssocID="{F80344B5-50B4-4015-A325-4E8CBA472AC0}" presName="parentLeftMargin" presStyleLbl="node1" presStyleIdx="0" presStyleCnt="3"/>
      <dgm:spPr/>
    </dgm:pt>
    <dgm:pt modelId="{C99EA0A0-0605-4976-A2C7-E566F26E984D}" type="pres">
      <dgm:prSet presAssocID="{F80344B5-50B4-4015-A325-4E8CBA472AC0}" presName="parentText" presStyleLbl="node1" presStyleIdx="1" presStyleCnt="3" custScaleX="81537" custScaleY="225850" custLinFactX="44948" custLinFactNeighborX="100000" custLinFactNeighborY="-2186">
        <dgm:presLayoutVars>
          <dgm:chMax val="0"/>
          <dgm:bulletEnabled val="1"/>
        </dgm:presLayoutVars>
      </dgm:prSet>
      <dgm:spPr/>
    </dgm:pt>
    <dgm:pt modelId="{34AF7A41-8062-43F2-8C12-A30D0DA6D972}" type="pres">
      <dgm:prSet presAssocID="{F80344B5-50B4-4015-A325-4E8CBA472AC0}" presName="negativeSpace" presStyleCnt="0"/>
      <dgm:spPr/>
    </dgm:pt>
    <dgm:pt modelId="{FE2DE938-549F-4911-BFDD-5566E0602BF3}" type="pres">
      <dgm:prSet presAssocID="{F80344B5-50B4-4015-A325-4E8CBA472AC0}" presName="childText" presStyleLbl="conFgAcc1" presStyleIdx="1" presStyleCnt="3">
        <dgm:presLayoutVars>
          <dgm:bulletEnabled val="1"/>
        </dgm:presLayoutVars>
      </dgm:prSet>
      <dgm:spPr/>
    </dgm:pt>
    <dgm:pt modelId="{EC629827-EED8-4FF1-91A6-6378B3BDB2C5}" type="pres">
      <dgm:prSet presAssocID="{BECDC0FA-A40D-4334-9F33-128B67A7D6D0}" presName="spaceBetweenRectangles" presStyleCnt="0"/>
      <dgm:spPr/>
    </dgm:pt>
    <dgm:pt modelId="{4C6049D2-3348-4DBA-8ED1-115E525943DC}" type="pres">
      <dgm:prSet presAssocID="{7BA7B21D-66AB-44CB-9385-F05837998B19}" presName="parentLin" presStyleCnt="0"/>
      <dgm:spPr/>
    </dgm:pt>
    <dgm:pt modelId="{C3A5DF60-1BE5-462F-AFFD-B59F414F2A26}" type="pres">
      <dgm:prSet presAssocID="{7BA7B21D-66AB-44CB-9385-F05837998B19}" presName="parentLeftMargin" presStyleLbl="node1" presStyleIdx="1" presStyleCnt="3"/>
      <dgm:spPr/>
    </dgm:pt>
    <dgm:pt modelId="{A0FD8A14-EB90-49C7-B746-B17A4C885131}" type="pres">
      <dgm:prSet presAssocID="{7BA7B21D-66AB-44CB-9385-F05837998B19}" presName="parentText" presStyleLbl="node1" presStyleIdx="2" presStyleCnt="3" custScaleX="83830" custScaleY="206268" custLinFactY="138269" custLinFactNeighborX="-45952" custLinFactNeighborY="200000">
        <dgm:presLayoutVars>
          <dgm:chMax val="0"/>
          <dgm:bulletEnabled val="1"/>
        </dgm:presLayoutVars>
      </dgm:prSet>
      <dgm:spPr/>
    </dgm:pt>
    <dgm:pt modelId="{FB21B0EA-6AF3-45DB-9425-6544EAFF0BF7}" type="pres">
      <dgm:prSet presAssocID="{7BA7B21D-66AB-44CB-9385-F05837998B19}" presName="negativeSpace" presStyleCnt="0"/>
      <dgm:spPr/>
    </dgm:pt>
    <dgm:pt modelId="{4449EB08-CE24-47E4-A443-B4DE20FB4223}" type="pres">
      <dgm:prSet presAssocID="{7BA7B21D-66AB-44CB-9385-F05837998B19}" presName="childText" presStyleLbl="conFgAcc1" presStyleIdx="2" presStyleCnt="3" custLinFactY="205933" custLinFactNeighborX="216" custLinFactNeighborY="300000">
        <dgm:presLayoutVars>
          <dgm:bulletEnabled val="1"/>
        </dgm:presLayoutVars>
      </dgm:prSet>
      <dgm:spPr/>
    </dgm:pt>
  </dgm:ptLst>
  <dgm:cxnLst>
    <dgm:cxn modelId="{FE415100-DFB2-4271-981A-8B21B02A040A}" type="presOf" srcId="{F80344B5-50B4-4015-A325-4E8CBA472AC0}" destId="{C99EA0A0-0605-4976-A2C7-E566F26E984D}" srcOrd="1" destOrd="0" presId="urn:microsoft.com/office/officeart/2005/8/layout/list1"/>
    <dgm:cxn modelId="{FB0FE910-01A7-442F-AED9-1286FB7070FA}" srcId="{CE3C8819-4A0B-4C84-AE91-5BB208087579}" destId="{7BA7B21D-66AB-44CB-9385-F05837998B19}" srcOrd="2" destOrd="0" parTransId="{D7584EB2-6618-42AB-A256-2DBB428E3FEB}" sibTransId="{5D902AF6-A2FA-48EF-9842-320D6345E4E9}"/>
    <dgm:cxn modelId="{F90A9728-7DE8-4B0D-B86A-70314E675F34}" type="presOf" srcId="{C775506B-0EA1-4282-A0E4-1A8A4EF9C5A8}" destId="{CC5C1366-96AC-4C1D-9D39-73F153081DE9}" srcOrd="1" destOrd="0" presId="urn:microsoft.com/office/officeart/2005/8/layout/list1"/>
    <dgm:cxn modelId="{A77E664B-8B25-4A9A-9E61-E71DEBE1AA3E}" type="presOf" srcId="{C775506B-0EA1-4282-A0E4-1A8A4EF9C5A8}" destId="{DCD060B9-22C0-4602-8DFC-ADA482793870}" srcOrd="0" destOrd="0" presId="urn:microsoft.com/office/officeart/2005/8/layout/list1"/>
    <dgm:cxn modelId="{86DF7886-D141-4F69-A7BE-ADA63E159579}" srcId="{CE3C8819-4A0B-4C84-AE91-5BB208087579}" destId="{F80344B5-50B4-4015-A325-4E8CBA472AC0}" srcOrd="1" destOrd="0" parTransId="{F4F3293C-8A88-42C7-99E8-01F8C4778241}" sibTransId="{BECDC0FA-A40D-4334-9F33-128B67A7D6D0}"/>
    <dgm:cxn modelId="{9EECCE8F-09C4-401E-A112-4D449F4752F1}" type="presOf" srcId="{F80344B5-50B4-4015-A325-4E8CBA472AC0}" destId="{35FE729A-81D5-4F9F-8870-0D9BC1361FD5}" srcOrd="0" destOrd="0" presId="urn:microsoft.com/office/officeart/2005/8/layout/list1"/>
    <dgm:cxn modelId="{1E5CC8AA-B6D7-495B-8986-9E4E51D7713A}" srcId="{CE3C8819-4A0B-4C84-AE91-5BB208087579}" destId="{C775506B-0EA1-4282-A0E4-1A8A4EF9C5A8}" srcOrd="0" destOrd="0" parTransId="{557F563E-938E-460B-992A-941083A421D8}" sibTransId="{79B46FE6-5EEE-4ED1-9384-97D236362F4B}"/>
    <dgm:cxn modelId="{AEDFEAAC-CE1E-4BBD-8B8D-FB051101EB8B}" type="presOf" srcId="{7BA7B21D-66AB-44CB-9385-F05837998B19}" destId="{A0FD8A14-EB90-49C7-B746-B17A4C885131}" srcOrd="1" destOrd="0" presId="urn:microsoft.com/office/officeart/2005/8/layout/list1"/>
    <dgm:cxn modelId="{54FE7DDB-BD54-488A-8D64-B4201AEB17A6}" type="presOf" srcId="{7BA7B21D-66AB-44CB-9385-F05837998B19}" destId="{C3A5DF60-1BE5-462F-AFFD-B59F414F2A26}" srcOrd="0" destOrd="0" presId="urn:microsoft.com/office/officeart/2005/8/layout/list1"/>
    <dgm:cxn modelId="{69DA1DF5-BC49-4E61-B18B-5F9B9EFF371A}" type="presOf" srcId="{CE3C8819-4A0B-4C84-AE91-5BB208087579}" destId="{AEE0F8D6-3A6B-4FD7-BE4B-CC29AA153674}" srcOrd="0" destOrd="0" presId="urn:microsoft.com/office/officeart/2005/8/layout/list1"/>
    <dgm:cxn modelId="{19B2AEB7-996F-4EA6-B457-2CFF4DE0980A}" type="presParOf" srcId="{AEE0F8D6-3A6B-4FD7-BE4B-CC29AA153674}" destId="{FDC35B57-521A-4243-B60E-D384C9134372}" srcOrd="0" destOrd="0" presId="urn:microsoft.com/office/officeart/2005/8/layout/list1"/>
    <dgm:cxn modelId="{4FDCC085-BAC1-4C2F-A8E6-95E55299834B}" type="presParOf" srcId="{FDC35B57-521A-4243-B60E-D384C9134372}" destId="{DCD060B9-22C0-4602-8DFC-ADA482793870}" srcOrd="0" destOrd="0" presId="urn:microsoft.com/office/officeart/2005/8/layout/list1"/>
    <dgm:cxn modelId="{466AF4E5-AF5A-45C9-A062-F8CBB3C1752D}" type="presParOf" srcId="{FDC35B57-521A-4243-B60E-D384C9134372}" destId="{CC5C1366-96AC-4C1D-9D39-73F153081DE9}" srcOrd="1" destOrd="0" presId="urn:microsoft.com/office/officeart/2005/8/layout/list1"/>
    <dgm:cxn modelId="{E4639646-4C6E-4133-B129-348F9C409F06}" type="presParOf" srcId="{AEE0F8D6-3A6B-4FD7-BE4B-CC29AA153674}" destId="{8637AEE3-2B36-4557-839B-674808962A02}" srcOrd="1" destOrd="0" presId="urn:microsoft.com/office/officeart/2005/8/layout/list1"/>
    <dgm:cxn modelId="{469A1B08-1A6A-48A3-8B9F-D50E16B9279B}" type="presParOf" srcId="{AEE0F8D6-3A6B-4FD7-BE4B-CC29AA153674}" destId="{A78AB569-4D43-45AC-B71A-0246D3B80FF1}" srcOrd="2" destOrd="0" presId="urn:microsoft.com/office/officeart/2005/8/layout/list1"/>
    <dgm:cxn modelId="{271296B4-9B7F-4E7D-A2D2-BAE1B13A76A4}" type="presParOf" srcId="{AEE0F8D6-3A6B-4FD7-BE4B-CC29AA153674}" destId="{88B4F0A1-8F67-4535-9281-5DB3866A2596}" srcOrd="3" destOrd="0" presId="urn:microsoft.com/office/officeart/2005/8/layout/list1"/>
    <dgm:cxn modelId="{FD91A72D-7195-4BBF-B1D4-FC73EAA00E9F}" type="presParOf" srcId="{AEE0F8D6-3A6B-4FD7-BE4B-CC29AA153674}" destId="{22912FAA-F5D9-4C79-A619-7C2C3B412963}" srcOrd="4" destOrd="0" presId="urn:microsoft.com/office/officeart/2005/8/layout/list1"/>
    <dgm:cxn modelId="{84961A04-4AA9-4553-BAE7-EA39F50DC142}" type="presParOf" srcId="{22912FAA-F5D9-4C79-A619-7C2C3B412963}" destId="{35FE729A-81D5-4F9F-8870-0D9BC1361FD5}" srcOrd="0" destOrd="0" presId="urn:microsoft.com/office/officeart/2005/8/layout/list1"/>
    <dgm:cxn modelId="{5245770A-7A61-410D-900F-C3810D0668A6}" type="presParOf" srcId="{22912FAA-F5D9-4C79-A619-7C2C3B412963}" destId="{C99EA0A0-0605-4976-A2C7-E566F26E984D}" srcOrd="1" destOrd="0" presId="urn:microsoft.com/office/officeart/2005/8/layout/list1"/>
    <dgm:cxn modelId="{30BA1CF6-1F8D-48B6-B7B3-DC3147361FE3}" type="presParOf" srcId="{AEE0F8D6-3A6B-4FD7-BE4B-CC29AA153674}" destId="{34AF7A41-8062-43F2-8C12-A30D0DA6D972}" srcOrd="5" destOrd="0" presId="urn:microsoft.com/office/officeart/2005/8/layout/list1"/>
    <dgm:cxn modelId="{57C7500C-EFA1-43D0-986B-95E16D847655}" type="presParOf" srcId="{AEE0F8D6-3A6B-4FD7-BE4B-CC29AA153674}" destId="{FE2DE938-549F-4911-BFDD-5566E0602BF3}" srcOrd="6" destOrd="0" presId="urn:microsoft.com/office/officeart/2005/8/layout/list1"/>
    <dgm:cxn modelId="{60995680-8867-4846-B92C-F050F1406C64}" type="presParOf" srcId="{AEE0F8D6-3A6B-4FD7-BE4B-CC29AA153674}" destId="{EC629827-EED8-4FF1-91A6-6378B3BDB2C5}" srcOrd="7" destOrd="0" presId="urn:microsoft.com/office/officeart/2005/8/layout/list1"/>
    <dgm:cxn modelId="{D9962ECF-BF45-47B0-931C-44CC739CB0DF}" type="presParOf" srcId="{AEE0F8D6-3A6B-4FD7-BE4B-CC29AA153674}" destId="{4C6049D2-3348-4DBA-8ED1-115E525943DC}" srcOrd="8" destOrd="0" presId="urn:microsoft.com/office/officeart/2005/8/layout/list1"/>
    <dgm:cxn modelId="{5177931C-F1DC-4696-8EDE-68A56200152E}" type="presParOf" srcId="{4C6049D2-3348-4DBA-8ED1-115E525943DC}" destId="{C3A5DF60-1BE5-462F-AFFD-B59F414F2A26}" srcOrd="0" destOrd="0" presId="urn:microsoft.com/office/officeart/2005/8/layout/list1"/>
    <dgm:cxn modelId="{06D2E6D1-AE2E-4CD4-9849-649676D857CB}" type="presParOf" srcId="{4C6049D2-3348-4DBA-8ED1-115E525943DC}" destId="{A0FD8A14-EB90-49C7-B746-B17A4C885131}" srcOrd="1" destOrd="0" presId="urn:microsoft.com/office/officeart/2005/8/layout/list1"/>
    <dgm:cxn modelId="{9BD5EAC6-C0BE-49D5-8E5C-FA6A54D2052D}" type="presParOf" srcId="{AEE0F8D6-3A6B-4FD7-BE4B-CC29AA153674}" destId="{FB21B0EA-6AF3-45DB-9425-6544EAFF0BF7}" srcOrd="9" destOrd="0" presId="urn:microsoft.com/office/officeart/2005/8/layout/list1"/>
    <dgm:cxn modelId="{211F490B-11F3-4691-B0DF-6AB3FF9ADC56}" type="presParOf" srcId="{AEE0F8D6-3A6B-4FD7-BE4B-CC29AA153674}" destId="{4449EB08-CE24-47E4-A443-B4DE20FB422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859EB-D292-48D6-B198-AEC60FF735AE}">
      <dsp:nvSpPr>
        <dsp:cNvPr id="0" name=""/>
        <dsp:cNvSpPr/>
      </dsp:nvSpPr>
      <dsp:spPr>
        <a:xfrm>
          <a:off x="1656168" y="2111015"/>
          <a:ext cx="5302172" cy="33615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БЛАГОУСТРОЙСТВО</a:t>
          </a:r>
        </a:p>
      </dsp:txBody>
      <dsp:txXfrm>
        <a:off x="2432653" y="2603309"/>
        <a:ext cx="3749202" cy="2377004"/>
      </dsp:txXfrm>
    </dsp:sp>
    <dsp:sp modelId="{B01E3160-8849-4310-9BD0-FF5CB2D82D17}">
      <dsp:nvSpPr>
        <dsp:cNvPr id="0" name=""/>
        <dsp:cNvSpPr/>
      </dsp:nvSpPr>
      <dsp:spPr>
        <a:xfrm>
          <a:off x="2664293" y="-7301"/>
          <a:ext cx="3465784" cy="20673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Благоустройство внутриквартальной территории муниципального образования в пределах установленных полномочий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( -2023г.  60 220,0 </a:t>
          </a:r>
          <a:r>
            <a:rPr lang="ru-RU" sz="1100" b="1" kern="1200" dirty="0" err="1"/>
            <a:t>тыс.руб</a:t>
          </a:r>
          <a:r>
            <a:rPr lang="ru-RU" sz="1100" b="1" kern="1200" dirty="0"/>
            <a:t>,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-2024г. 63153,0 </a:t>
          </a:r>
          <a:r>
            <a:rPr lang="ru-RU" sz="1100" b="1" kern="1200" dirty="0" err="1"/>
            <a:t>тыс.руб</a:t>
          </a:r>
          <a:r>
            <a:rPr lang="ru-RU" sz="1100" b="1" kern="1200" dirty="0"/>
            <a:t>,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-2025г.  46 039,0 </a:t>
          </a:r>
          <a:r>
            <a:rPr lang="ru-RU" sz="1100" b="1" kern="1200" dirty="0" err="1"/>
            <a:t>тыс.руб</a:t>
          </a:r>
          <a:r>
            <a:rPr lang="ru-RU" sz="1100" b="1" kern="1200" dirty="0"/>
            <a:t>)</a:t>
          </a:r>
          <a:endParaRPr lang="ru-RU" sz="1100" kern="1200" dirty="0"/>
        </a:p>
      </dsp:txBody>
      <dsp:txXfrm>
        <a:off x="3171845" y="295462"/>
        <a:ext cx="2450680" cy="1461870"/>
      </dsp:txXfrm>
    </dsp:sp>
    <dsp:sp modelId="{F2FFF5B4-E70B-4ED5-AD3E-958BA90EFA9A}">
      <dsp:nvSpPr>
        <dsp:cNvPr id="0" name=""/>
        <dsp:cNvSpPr/>
      </dsp:nvSpPr>
      <dsp:spPr>
        <a:xfrm>
          <a:off x="5307172" y="1792978"/>
          <a:ext cx="3379627" cy="22611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Проведение в установленном порядке минимально необходимых мероприятий по обеспечению доступности городской среды для маломобильных групп населения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( -2023г.  6 655,0 </a:t>
          </a:r>
          <a:r>
            <a:rPr lang="ru-RU" sz="1100" b="1" kern="1200" dirty="0" err="1"/>
            <a:t>тыс.руб</a:t>
          </a:r>
          <a:r>
            <a:rPr lang="ru-RU" sz="1100" b="1" kern="1200" dirty="0"/>
            <a:t>,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-2024г. 3 000,0 </a:t>
          </a:r>
          <a:r>
            <a:rPr lang="ru-RU" sz="1100" b="1" kern="1200" dirty="0" err="1"/>
            <a:t>тыс.руб</a:t>
          </a:r>
          <a:r>
            <a:rPr lang="ru-RU" sz="1100" b="1" kern="1200" dirty="0"/>
            <a:t>,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-2025г.  2 000,0 </a:t>
          </a:r>
          <a:r>
            <a:rPr lang="ru-RU" sz="1100" b="1" kern="1200" dirty="0" err="1"/>
            <a:t>тыс.руб</a:t>
          </a:r>
          <a:r>
            <a:rPr lang="ru-RU" sz="1100" b="1" kern="1200" dirty="0"/>
            <a:t>)</a:t>
          </a:r>
          <a:endParaRPr lang="ru-RU" sz="1100" kern="1200" dirty="0"/>
        </a:p>
      </dsp:txBody>
      <dsp:txXfrm>
        <a:off x="5802107" y="2124114"/>
        <a:ext cx="2389757" cy="1598869"/>
      </dsp:txXfrm>
    </dsp:sp>
    <dsp:sp modelId="{0BBC285A-C127-4935-B688-528946670276}">
      <dsp:nvSpPr>
        <dsp:cNvPr id="0" name=""/>
        <dsp:cNvSpPr/>
      </dsp:nvSpPr>
      <dsp:spPr>
        <a:xfrm>
          <a:off x="0" y="1593308"/>
          <a:ext cx="3594769" cy="23459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Озеленение территории</a:t>
          </a:r>
          <a:br>
            <a:rPr lang="ru-RU" sz="1100" kern="1200" dirty="0"/>
          </a:br>
          <a:r>
            <a:rPr lang="ru-RU" sz="1100" kern="1200" dirty="0"/>
            <a:t>муниципального образования в</a:t>
          </a:r>
          <a:br>
            <a:rPr lang="ru-RU" sz="1100" kern="1200" dirty="0"/>
          </a:br>
          <a:r>
            <a:rPr lang="ru-RU" sz="1100" kern="1200" dirty="0"/>
            <a:t>пределах установленных полномочий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( -2023г.  27 600,0 </a:t>
          </a:r>
          <a:r>
            <a:rPr lang="ru-RU" sz="1100" b="1" kern="1200" dirty="0" err="1"/>
            <a:t>тыс.руб</a:t>
          </a:r>
          <a:r>
            <a:rPr lang="ru-RU" sz="1100" b="1" kern="1200" dirty="0"/>
            <a:t>,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-2024г. 28 945,0 </a:t>
          </a:r>
          <a:r>
            <a:rPr lang="ru-RU" sz="1100" b="1" kern="1200" dirty="0" err="1"/>
            <a:t>тыс.руб</a:t>
          </a:r>
          <a:r>
            <a:rPr lang="ru-RU" sz="1100" b="1" kern="1200" dirty="0"/>
            <a:t>,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-2025г.  30 267,0 </a:t>
          </a:r>
          <a:r>
            <a:rPr lang="ru-RU" sz="1100" b="1" kern="1200" dirty="0" err="1"/>
            <a:t>тыс.руб</a:t>
          </a:r>
          <a:r>
            <a:rPr lang="ru-RU" sz="1100" b="1" kern="1200" dirty="0"/>
            <a:t>)</a:t>
          </a:r>
          <a:endParaRPr lang="ru-RU" sz="1100" kern="1200" dirty="0"/>
        </a:p>
      </dsp:txBody>
      <dsp:txXfrm>
        <a:off x="526442" y="1936863"/>
        <a:ext cx="2541885" cy="16588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AB569-4D43-45AC-B71A-0246D3B80FF1}">
      <dsp:nvSpPr>
        <dsp:cNvPr id="0" name=""/>
        <dsp:cNvSpPr/>
      </dsp:nvSpPr>
      <dsp:spPr>
        <a:xfrm>
          <a:off x="0" y="0"/>
          <a:ext cx="885698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C1366-96AC-4C1D-9D39-73F153081DE9}">
      <dsp:nvSpPr>
        <dsp:cNvPr id="0" name=""/>
        <dsp:cNvSpPr/>
      </dsp:nvSpPr>
      <dsp:spPr>
        <a:xfrm>
          <a:off x="239351" y="0"/>
          <a:ext cx="5692303" cy="15343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1">
                  <a:lumMod val="50000"/>
                </a:schemeClr>
              </a:solidFill>
            </a:rPr>
            <a:t>Расходы на </a:t>
          </a:r>
          <a:r>
            <a:rPr lang="ru-RU" sz="1200" kern="1200" dirty="0"/>
            <a:t>Организацию и проведение досуговых мероприятий для жителей муниципального образования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( -2023г.  1 190,4 </a:t>
          </a:r>
          <a:r>
            <a:rPr lang="ru-RU" sz="1200" b="1" kern="1200" dirty="0" err="1"/>
            <a:t>тыс.руб</a:t>
          </a:r>
          <a:r>
            <a:rPr lang="ru-RU" sz="1200" b="1" kern="1200" dirty="0"/>
            <a:t>,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-2024г. 1248,3 </a:t>
          </a:r>
          <a:r>
            <a:rPr lang="ru-RU" sz="1200" b="1" kern="1200" dirty="0" err="1"/>
            <a:t>тыс.руб</a:t>
          </a:r>
          <a:r>
            <a:rPr lang="ru-RU" sz="1200" b="1" kern="1200" dirty="0"/>
            <a:t>,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-2025г.  1305,5 </a:t>
          </a:r>
          <a:r>
            <a:rPr lang="ru-RU" sz="1200" b="1" kern="1200" dirty="0" err="1"/>
            <a:t>тыс.руб</a:t>
          </a:r>
          <a:r>
            <a:rPr lang="ru-RU" sz="1200" b="1" kern="1200" dirty="0"/>
            <a:t>)</a:t>
          </a: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14252" y="74901"/>
        <a:ext cx="5542501" cy="1384545"/>
      </dsp:txXfrm>
    </dsp:sp>
    <dsp:sp modelId="{FE2DE938-549F-4911-BFDD-5566E0602BF3}">
      <dsp:nvSpPr>
        <dsp:cNvPr id="0" name=""/>
        <dsp:cNvSpPr/>
      </dsp:nvSpPr>
      <dsp:spPr>
        <a:xfrm>
          <a:off x="0" y="3110414"/>
          <a:ext cx="885698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EA0A0-0605-4976-A2C7-E566F26E984D}">
      <dsp:nvSpPr>
        <dsp:cNvPr id="0" name=""/>
        <dsp:cNvSpPr/>
      </dsp:nvSpPr>
      <dsp:spPr>
        <a:xfrm>
          <a:off x="3672424" y="1901621"/>
          <a:ext cx="5055203" cy="15334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1">
                  <a:lumMod val="50000"/>
                </a:schemeClr>
              </a:solidFill>
            </a:rPr>
            <a:t>Расходы на </a:t>
          </a:r>
          <a:r>
            <a:rPr lang="ru-RU" sz="1200" kern="1200" dirty="0"/>
            <a:t>Организацию местных и участие в организации и проведении городских праздничных и иных зрелищных мероприятий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( -2023г.  3000тыс.руб,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-2024г. 2500 </a:t>
          </a:r>
          <a:r>
            <a:rPr lang="ru-RU" sz="1200" b="1" kern="1200" dirty="0" err="1"/>
            <a:t>тыс.руб</a:t>
          </a:r>
          <a:r>
            <a:rPr lang="ru-RU" sz="1200" b="1" kern="1200" dirty="0"/>
            <a:t>,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-2025г.  2000 </a:t>
          </a:r>
          <a:r>
            <a:rPr lang="ru-RU" sz="1200" b="1" kern="1200" dirty="0" err="1"/>
            <a:t>тыс.руб</a:t>
          </a:r>
          <a:r>
            <a:rPr lang="ru-RU" sz="1200" b="1" kern="1200" dirty="0"/>
            <a:t>)</a:t>
          </a: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747280" y="1976477"/>
        <a:ext cx="4905491" cy="1383719"/>
      </dsp:txXfrm>
    </dsp:sp>
    <dsp:sp modelId="{4449EB08-CE24-47E4-A443-B4DE20FB4223}">
      <dsp:nvSpPr>
        <dsp:cNvPr id="0" name=""/>
        <dsp:cNvSpPr/>
      </dsp:nvSpPr>
      <dsp:spPr>
        <a:xfrm>
          <a:off x="0" y="4893008"/>
          <a:ext cx="885698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D8A14-EB90-49C7-B746-B17A4C885131}">
      <dsp:nvSpPr>
        <dsp:cNvPr id="0" name=""/>
        <dsp:cNvSpPr/>
      </dsp:nvSpPr>
      <dsp:spPr>
        <a:xfrm>
          <a:off x="239351" y="4072130"/>
          <a:ext cx="5197366" cy="1400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1">
                  <a:lumMod val="50000"/>
                </a:schemeClr>
              </a:solidFill>
            </a:rPr>
            <a:t>Расходы на </a:t>
          </a:r>
          <a:r>
            <a:rPr lang="ru-RU" sz="1200" kern="1200" dirty="0"/>
            <a:t>Организацию мероприятий по сохранению и развитию местных традиций и обрядов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( -2023г.  2272,6 </a:t>
          </a:r>
          <a:r>
            <a:rPr lang="ru-RU" sz="1200" b="1" kern="1200" dirty="0" err="1"/>
            <a:t>тыс.руб</a:t>
          </a:r>
          <a:r>
            <a:rPr lang="ru-RU" sz="1200" b="1" kern="1200" dirty="0"/>
            <a:t>,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-2024г. 2383,3 </a:t>
          </a:r>
          <a:r>
            <a:rPr lang="ru-RU" sz="1200" b="1" kern="1200" dirty="0" err="1"/>
            <a:t>тыс.руб</a:t>
          </a:r>
          <a:r>
            <a:rPr lang="ru-RU" sz="1200" b="1" kern="1200" dirty="0"/>
            <a:t>,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-2025г.  2492,2 </a:t>
          </a:r>
          <a:r>
            <a:rPr lang="ru-RU" sz="1200" b="1" kern="1200" dirty="0" err="1"/>
            <a:t>тыс.руб</a:t>
          </a:r>
          <a:r>
            <a:rPr lang="ru-RU" sz="1200" b="1" kern="1200" dirty="0"/>
            <a:t>)</a:t>
          </a: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07717" y="4140496"/>
        <a:ext cx="5060634" cy="1263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2.2815E-7</cdr:y>
    </cdr:from>
    <cdr:to>
      <cdr:x>0.22798</cdr:x>
      <cdr:y>0.50929</cdr:y>
    </cdr:to>
    <cdr:pic>
      <cdr:nvPicPr>
        <cdr:cNvPr id="8" name="Рисунок 7" descr="1793.jpg">
          <a:extLst xmlns:a="http://schemas.openxmlformats.org/drawingml/2006/main">
            <a:ext uri="{FF2B5EF4-FFF2-40B4-BE49-F238E27FC236}">
              <a16:creationId xmlns:a16="http://schemas.microsoft.com/office/drawing/2014/main" id="{AB73BF43-8590-449F-8C5F-76BFAA36CAC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"/>
          <a:ext cx="2052073" cy="2232248"/>
        </a:xfrm>
        <a:prstGeom xmlns:a="http://schemas.openxmlformats.org/drawingml/2006/main" prst="rect">
          <a:avLst/>
        </a:prstGeom>
        <a:effectLst xmlns:a="http://schemas.openxmlformats.org/drawingml/2006/main">
          <a:softEdge rad="635000"/>
        </a:effectLst>
      </cdr:spPr>
    </cdr:pic>
  </cdr:relSizeAnchor>
  <cdr:relSizeAnchor xmlns:cdr="http://schemas.openxmlformats.org/drawingml/2006/chartDrawing">
    <cdr:from>
      <cdr:x>0.92857</cdr:x>
      <cdr:y>0.53785</cdr:y>
    </cdr:from>
    <cdr:to>
      <cdr:x>1</cdr:x>
      <cdr:y>0.61935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58214" y="2357454"/>
          <a:ext cx="64294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/>
            <a:t>м</a:t>
          </a:r>
          <a:r>
            <a:rPr lang="ru-RU" sz="1100" dirty="0"/>
            <a:t>лн. </a:t>
          </a:r>
        </a:p>
        <a:p xmlns:a="http://schemas.openxmlformats.org/drawingml/2006/main">
          <a:r>
            <a:rPr lang="ru-RU" sz="1100" dirty="0"/>
            <a:t>рублей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0F87A-5E94-46C3-932E-89614350B782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AD6D-931E-40C3-8EF0-9336DD5D32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796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2F499-9AF1-4426-8CF4-EBA7189A3191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4D320-23B6-4D5C-9B2C-8512AB542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898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D320-23B6-4D5C-9B2C-8512AB542FF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ru-RU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>
    <p:wheel spokes="8"/>
  </p:transition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7.jpeg"/><Relationship Id="rId7" Type="http://schemas.openxmlformats.org/officeDocument/2006/relationships/diagramData" Target="../diagrams/data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microsoft.com/office/2007/relationships/diagramDrawing" Target="../diagrams/drawing1.xml"/><Relationship Id="rId5" Type="http://schemas.openxmlformats.org/officeDocument/2006/relationships/image" Target="../media/image19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8.jpeg"/><Relationship Id="rId9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712968" cy="6530230"/>
          </a:xfrm>
          <a:noFill/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 prst="angle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</a:t>
            </a:r>
            <a:b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b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b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b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b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b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b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b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b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b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b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b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b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b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b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 БЮДЖЕТ </a:t>
            </a:r>
            <a:br>
              <a:rPr lang="ru-RU" sz="6000" dirty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br>
              <a:rPr lang="ru-RU" sz="60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br>
              <a:rPr lang="ru-RU" sz="60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br>
              <a:rPr lang="ru-RU" sz="60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          </a:t>
            </a:r>
            <a:br>
              <a:rPr lang="ru-RU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 </a:t>
            </a:r>
            <a:r>
              <a:rPr lang="ru-RU" sz="53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МО </a:t>
            </a:r>
            <a:r>
              <a:rPr lang="ru-RU" sz="5300" b="1" dirty="0" err="1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МО</a:t>
            </a:r>
            <a:r>
              <a:rPr lang="ru-RU" sz="53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Волковское                  </a:t>
            </a:r>
            <a:r>
              <a:rPr lang="ru-RU" dirty="0">
                <a:effectLst/>
              </a:rPr>
              <a:t>на 2023 год и на плановый период 2024 и 2025 годов</a:t>
            </a:r>
            <a:endParaRPr lang="ru-RU" sz="53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1675632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Внутригородского муниципального образования Санкт-Петербурга муниципальный округ </a:t>
            </a:r>
            <a:r>
              <a:rPr lang="ru-RU" sz="2400" b="1" dirty="0">
                <a:solidFill>
                  <a:schemeClr val="bg1"/>
                </a:solidFill>
              </a:rPr>
              <a:t>Обуховский </a:t>
            </a:r>
            <a:endParaRPr lang="ru-RU" sz="24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596291"/>
            <a:ext cx="1872208" cy="22556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76" y="332656"/>
            <a:ext cx="2924280" cy="4410698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443664" cy="20162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/>
              <a:t>Проведение подготовки и обучения неработающего населения способам защиты и действиям в чрезвычайных ситуациях, а также способам защиты от опасностей, возникающих при ведении военных действий или</a:t>
            </a:r>
            <a:br>
              <a:rPr lang="ru-RU" sz="2000" dirty="0"/>
            </a:br>
            <a:r>
              <a:rPr lang="ru-RU" sz="2000" dirty="0"/>
              <a:t>вследствие этих действий</a:t>
            </a:r>
          </a:p>
          <a:p>
            <a:pPr lvl="0"/>
            <a:r>
              <a:rPr lang="ru-RU" sz="2000" b="1" dirty="0"/>
              <a:t>( -2023г.  54,1 </a:t>
            </a:r>
            <a:r>
              <a:rPr lang="ru-RU" sz="2000" b="1" dirty="0" err="1"/>
              <a:t>тыс.руб</a:t>
            </a:r>
            <a:r>
              <a:rPr lang="ru-RU" sz="2000" b="1" dirty="0"/>
              <a:t>, </a:t>
            </a:r>
          </a:p>
          <a:p>
            <a:pPr lvl="0"/>
            <a:r>
              <a:rPr lang="ru-RU" sz="2000" b="1" dirty="0"/>
              <a:t>-2024г. 56,7 </a:t>
            </a:r>
            <a:r>
              <a:rPr lang="ru-RU" sz="2000" b="1" dirty="0" err="1"/>
              <a:t>тыс.руб</a:t>
            </a:r>
            <a:r>
              <a:rPr lang="ru-RU" sz="2000" b="1" dirty="0"/>
              <a:t>, </a:t>
            </a:r>
          </a:p>
          <a:p>
            <a:pPr lvl="0"/>
            <a:r>
              <a:rPr lang="ru-RU" sz="2000" b="1" dirty="0"/>
              <a:t>-2025г.  59,3 </a:t>
            </a:r>
            <a:r>
              <a:rPr lang="ru-RU" sz="2000" b="1" dirty="0" err="1"/>
              <a:t>тыс.руб</a:t>
            </a:r>
            <a:r>
              <a:rPr lang="ru-RU" sz="2000" b="1" dirty="0"/>
              <a:t>)</a:t>
            </a:r>
            <a:endParaRPr lang="ru-RU" sz="2000" dirty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23928" y="76200"/>
            <a:ext cx="5112568" cy="288925"/>
          </a:xfrm>
        </p:spPr>
        <p:txBody>
          <a:bodyPr/>
          <a:lstStyle/>
          <a:p>
            <a:r>
              <a:rPr lang="ru-RU" dirty="0"/>
              <a:t>Внутригородское муниципальное образование Санкт-Петербурга муниципальный округ Волковское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effectLst/>
              </a:rPr>
              <a:t>«НАЦИОНАЛЬНАЯ БЕЗОПАСНОСТЬ»</a:t>
            </a:r>
            <a:endParaRPr lang="ru-RU" sz="3600" dirty="0"/>
          </a:p>
        </p:txBody>
      </p:sp>
      <p:pic>
        <p:nvPicPr>
          <p:cNvPr id="7" name="Рисунок 6" descr="D8YvAq1WkAIenyB.jpg 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996952"/>
            <a:ext cx="4968552" cy="3554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005064"/>
            <a:ext cx="3608883" cy="2698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-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196752"/>
            <a:ext cx="4031940" cy="2687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83088" cy="288925"/>
          </a:xfrm>
        </p:spPr>
        <p:txBody>
          <a:bodyPr/>
          <a:lstStyle/>
          <a:p>
            <a:r>
              <a:rPr lang="ru-RU" dirty="0"/>
              <a:t>Внутригородское муниципальное образование Санкт-Петербурга муниципальный округ Волковское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</a:rPr>
              <a:t>«НАЦИОНАЛЬНАЯ ЭКОНОМИКА»</a:t>
            </a:r>
            <a:endParaRPr lang="ru-RU" sz="3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63588" y="4293096"/>
            <a:ext cx="3600400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Содействие развитию малого бизнеса на территории муниципального образования</a:t>
            </a:r>
          </a:p>
          <a:p>
            <a:pPr lvl="0" algn="ctr"/>
            <a:r>
              <a:rPr lang="ru-RU" sz="1400" b="1" dirty="0"/>
              <a:t>( -2023г.  68,0 </a:t>
            </a:r>
            <a:r>
              <a:rPr lang="ru-RU" sz="1400" b="1" dirty="0" err="1"/>
              <a:t>тыс.руб</a:t>
            </a:r>
            <a:r>
              <a:rPr lang="ru-RU" sz="1400" b="1" dirty="0"/>
              <a:t>, </a:t>
            </a:r>
          </a:p>
          <a:p>
            <a:pPr lvl="0" algn="ctr"/>
            <a:r>
              <a:rPr lang="ru-RU" sz="1400" b="1" dirty="0"/>
              <a:t>-2024г. 71,0 </a:t>
            </a:r>
            <a:r>
              <a:rPr lang="ru-RU" sz="1400" b="1" dirty="0" err="1"/>
              <a:t>тыс.руб</a:t>
            </a:r>
            <a:r>
              <a:rPr lang="ru-RU" sz="1400" b="1" dirty="0"/>
              <a:t>, </a:t>
            </a:r>
          </a:p>
          <a:p>
            <a:pPr lvl="0" algn="ctr"/>
            <a:r>
              <a:rPr lang="ru-RU" sz="1400" b="1" dirty="0"/>
              <a:t>-2025г.  75,0 </a:t>
            </a:r>
            <a:r>
              <a:rPr lang="ru-RU" sz="1400" b="1" dirty="0" err="1"/>
              <a:t>тыс.руб</a:t>
            </a:r>
            <a:r>
              <a:rPr lang="ru-RU" sz="1400" b="1" dirty="0"/>
              <a:t>)</a:t>
            </a:r>
            <a:endParaRPr lang="ru-RU" sz="1400" dirty="0"/>
          </a:p>
          <a:p>
            <a:pPr algn="ctr"/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1556792"/>
            <a:ext cx="3960440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Участие в организации и финансировании: проведения</a:t>
            </a:r>
            <a:br>
              <a:rPr lang="ru-RU" sz="1400" dirty="0"/>
            </a:br>
            <a:r>
              <a:rPr lang="ru-RU" sz="1400" dirty="0"/>
              <a:t>оплачиваемых общественных работ; временного трудоустройства несовершеннолетних от 14 до 18 лет, безработных граждан; ярмарок вакансий и учебных рабочих мест</a:t>
            </a:r>
          </a:p>
          <a:p>
            <a:pPr lvl="0" algn="ctr"/>
            <a:r>
              <a:rPr lang="ru-RU" sz="1400" b="1" dirty="0"/>
              <a:t>( -2023г.  270,0тыс.руб, </a:t>
            </a:r>
          </a:p>
          <a:p>
            <a:pPr lvl="0" algn="ctr"/>
            <a:r>
              <a:rPr lang="ru-RU" sz="1400" b="1" dirty="0"/>
              <a:t>-2024г. 283,0 </a:t>
            </a:r>
            <a:r>
              <a:rPr lang="ru-RU" sz="1400" b="1" dirty="0" err="1"/>
              <a:t>тыс.руб</a:t>
            </a:r>
            <a:r>
              <a:rPr lang="ru-RU" sz="1400" b="1" dirty="0"/>
              <a:t>, </a:t>
            </a:r>
          </a:p>
          <a:p>
            <a:pPr lvl="0" algn="ctr"/>
            <a:r>
              <a:rPr lang="ru-RU" sz="1400" b="1" dirty="0"/>
              <a:t>-2025г.  296,0тыс.руб)</a:t>
            </a:r>
            <a:endParaRPr lang="ru-RU" sz="1400" dirty="0"/>
          </a:p>
          <a:p>
            <a:pPr algn="ctr"/>
            <a:endParaRPr lang="ru-RU" sz="1400" dirty="0"/>
          </a:p>
        </p:txBody>
      </p:sp>
    </p:spTree>
  </p:cSld>
  <p:clrMapOvr>
    <a:masterClrMapping/>
  </p:clrMapOvr>
  <p:transition spd="med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EFowm7aXUAAKWca.jpg 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581128"/>
            <a:ext cx="2810086" cy="1873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gauz_detskiy_hospis_1.jpg"/>
          <p:cNvPicPr>
            <a:picLocks noChangeAspect="1"/>
          </p:cNvPicPr>
          <p:nvPr/>
        </p:nvPicPr>
        <p:blipFill>
          <a:blip r:embed="rId3" cstate="print"/>
          <a:srcRect l="12201" b="6185"/>
          <a:stretch>
            <a:fillRect/>
          </a:stretch>
        </p:blipFill>
        <p:spPr>
          <a:xfrm>
            <a:off x="179512" y="4365104"/>
            <a:ext cx="3240360" cy="2302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0160914094717_IMG_18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2636912"/>
            <a:ext cx="4680520" cy="312034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que8CnveRD3YBzsQYU5SjA=s11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196752"/>
            <a:ext cx="2632720" cy="2180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letnyaya-uborka-territori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196752"/>
            <a:ext cx="301139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302125"/>
              </p:ext>
            </p:extLst>
          </p:nvPr>
        </p:nvGraphicFramePr>
        <p:xfrm>
          <a:off x="251520" y="1124744"/>
          <a:ext cx="86868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83088" cy="288925"/>
          </a:xfrm>
        </p:spPr>
        <p:txBody>
          <a:bodyPr/>
          <a:lstStyle/>
          <a:p>
            <a:r>
              <a:rPr lang="ru-RU" dirty="0"/>
              <a:t>Внутригородское муниципальное образование Санкт-Петербурга муниципальный округ Волковское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70726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effectLst/>
              </a:rPr>
              <a:t>«ЖИЛИЩНО-КОММУНАЛЬНОЕ ХОЗЯЙСТВО»</a:t>
            </a:r>
            <a:endParaRPr lang="ru-RU" sz="2800" dirty="0"/>
          </a:p>
        </p:txBody>
      </p:sp>
    </p:spTree>
  </p:cSld>
  <p:clrMapOvr>
    <a:masterClrMapping/>
  </p:clrMapOvr>
  <p:transition spd="med"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481329"/>
            <a:ext cx="8280920" cy="2307711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Осуществление экологического просвещения, а также организация экологического воспитания и формирования экологической культуры в области обращения с твердыми коммунальными отходами </a:t>
            </a:r>
          </a:p>
          <a:p>
            <a:pPr lvl="0"/>
            <a:r>
              <a:rPr lang="ru-RU" sz="2000" b="1" dirty="0"/>
              <a:t>( -2023г.  162,3тыс.руб, </a:t>
            </a:r>
          </a:p>
          <a:p>
            <a:pPr lvl="0"/>
            <a:r>
              <a:rPr lang="ru-RU" sz="2000" b="1" dirty="0"/>
              <a:t>-2024г. 170,2 </a:t>
            </a:r>
            <a:r>
              <a:rPr lang="ru-RU" sz="2000" b="1" dirty="0" err="1"/>
              <a:t>тыс.руб</a:t>
            </a:r>
            <a:r>
              <a:rPr lang="ru-RU" sz="2000" b="1" dirty="0"/>
              <a:t>, </a:t>
            </a:r>
          </a:p>
          <a:p>
            <a:pPr lvl="0"/>
            <a:r>
              <a:rPr lang="ru-RU" sz="2000" b="1" dirty="0"/>
              <a:t>-2025г.  178 </a:t>
            </a:r>
            <a:r>
              <a:rPr lang="ru-RU" sz="2000" b="1" dirty="0" err="1"/>
              <a:t>тыс.руб</a:t>
            </a:r>
            <a:r>
              <a:rPr lang="ru-RU" sz="2000" b="1" dirty="0"/>
              <a:t>)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</a:rPr>
              <a:t>«ОХРАНА ОКРУЖАЮЩЕЙ СРЕДЫ»</a:t>
            </a:r>
            <a:endParaRPr lang="ru-RU" sz="3600" dirty="0"/>
          </a:p>
        </p:txBody>
      </p:sp>
      <p:pic>
        <p:nvPicPr>
          <p:cNvPr id="7" name="Рисунок 6" descr="1e92a60b33a5d37085f4ec8aba3a54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780928"/>
            <a:ext cx="5753946" cy="383356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35896" y="260648"/>
            <a:ext cx="5311080" cy="288925"/>
          </a:xfrm>
        </p:spPr>
        <p:txBody>
          <a:bodyPr/>
          <a:lstStyle/>
          <a:p>
            <a:r>
              <a:rPr lang="ru-RU" dirty="0"/>
              <a:t>Внутригородское муниципальное образование Санкт-Петербурга муниципальный округ Волковское </a:t>
            </a:r>
            <a:endParaRPr lang="ru-RU" dirty="0">
              <a:solidFill>
                <a:srgbClr val="CC6600"/>
              </a:solidFill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053252"/>
              </p:ext>
            </p:extLst>
          </p:nvPr>
        </p:nvGraphicFramePr>
        <p:xfrm>
          <a:off x="179512" y="548680"/>
          <a:ext cx="878497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779912" y="116632"/>
            <a:ext cx="5364088" cy="288925"/>
          </a:xfrm>
        </p:spPr>
        <p:txBody>
          <a:bodyPr/>
          <a:lstStyle/>
          <a:p>
            <a:r>
              <a:rPr lang="ru-RU" dirty="0"/>
              <a:t>Внутригородское муниципальное образование Санкт-Петербурга муниципальный округ Волковское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</a:rPr>
              <a:t>«ОБРАЗОВАНИЕ»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3276504" cy="218542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33056"/>
            <a:ext cx="2636912" cy="263691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582972"/>
              </p:ext>
            </p:extLst>
          </p:nvPr>
        </p:nvGraphicFramePr>
        <p:xfrm>
          <a:off x="119579" y="987035"/>
          <a:ext cx="885698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35896" y="260648"/>
            <a:ext cx="5311080" cy="288925"/>
          </a:xfrm>
        </p:spPr>
        <p:txBody>
          <a:bodyPr/>
          <a:lstStyle/>
          <a:p>
            <a:r>
              <a:rPr lang="ru-RU" dirty="0"/>
              <a:t>Внутригородское муниципальное образование Санкт-Петербурга муниципальный округ Волковское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8958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</a:rPr>
              <a:t>«КУЛЬТУРА»</a:t>
            </a:r>
            <a:r>
              <a:rPr lang="ru-RU" sz="3600" dirty="0"/>
              <a:t> </a:t>
            </a:r>
          </a:p>
        </p:txBody>
      </p:sp>
      <p:pic>
        <p:nvPicPr>
          <p:cNvPr id="8" name="Рисунок 7" descr="7e677f8250afe0b37ca3fd554db796f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2828266"/>
            <a:ext cx="3384376" cy="2207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521280068_sal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2160" y="980728"/>
            <a:ext cx="2951609" cy="1966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novogodnie_shary-1024x68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61505" y="4653136"/>
            <a:ext cx="3202984" cy="203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557731"/>
              </p:ext>
            </p:extLst>
          </p:nvPr>
        </p:nvGraphicFramePr>
        <p:xfrm>
          <a:off x="214282" y="1196752"/>
          <a:ext cx="8750206" cy="537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35896" y="260648"/>
            <a:ext cx="5311080" cy="288925"/>
          </a:xfrm>
        </p:spPr>
        <p:txBody>
          <a:bodyPr/>
          <a:lstStyle/>
          <a:p>
            <a:r>
              <a:rPr lang="ru-RU" dirty="0"/>
              <a:t>Внутригородское муниципальное образование Санкт-Петербурга муниципальный округ Волковское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</a:rPr>
              <a:t>«СОЦИАЛЬНАЯ ПОЛИТИКА»</a:t>
            </a:r>
            <a:endParaRPr lang="ru-RU" sz="3600" dirty="0"/>
          </a:p>
        </p:txBody>
      </p:sp>
      <p:pic>
        <p:nvPicPr>
          <p:cNvPr id="8" name="Рисунок 7" descr="Extended-Famil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4248472" cy="252028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атание-на-лыжа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356992"/>
            <a:ext cx="5689366" cy="3299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4627240" cy="2736304"/>
          </a:xfrm>
          <a:effectLst>
            <a:outerShdw blurRad="76200" dist="50800" dir="5400000" rotWithShape="0">
              <a:srgbClr val="4E3B30">
                <a:alpha val="60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/>
              <a:t>Расходы на Обеспечение условий для развития на территории муниципального образования физической культуры и массового спорта, организация и проведение официальных</a:t>
            </a:r>
            <a:br>
              <a:rPr lang="ru-RU" dirty="0"/>
            </a:br>
            <a:r>
              <a:rPr lang="ru-RU" dirty="0"/>
              <a:t>физкультурных, физкультурно- оздоровительных и спортивных мероприятий</a:t>
            </a:r>
          </a:p>
          <a:p>
            <a:pPr algn="ctr">
              <a:buNone/>
            </a:pPr>
            <a:r>
              <a:rPr lang="ru-RU" b="1" dirty="0"/>
              <a:t>( -2023г.  1 500 </a:t>
            </a:r>
            <a:r>
              <a:rPr lang="ru-RU" b="1" dirty="0" err="1"/>
              <a:t>тыс.руб</a:t>
            </a:r>
            <a:r>
              <a:rPr lang="ru-RU" b="1" dirty="0"/>
              <a:t>, </a:t>
            </a:r>
          </a:p>
          <a:p>
            <a:pPr algn="ctr">
              <a:buNone/>
            </a:pPr>
            <a:r>
              <a:rPr lang="ru-RU" b="1" dirty="0"/>
              <a:t>-2024г. 500тыс.руб, </a:t>
            </a:r>
          </a:p>
          <a:p>
            <a:pPr algn="ctr">
              <a:buNone/>
            </a:pPr>
            <a:r>
              <a:rPr lang="ru-RU" b="1" dirty="0"/>
              <a:t>-2025г.  500тыс.руб)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11080" cy="288925"/>
          </a:xfrm>
        </p:spPr>
        <p:txBody>
          <a:bodyPr/>
          <a:lstStyle/>
          <a:p>
            <a:r>
              <a:rPr lang="ru-RU" dirty="0"/>
              <a:t>Внутригородское муниципальное образование Санкт-Петербурга муниципальный округ Волковское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effectLst/>
              </a:rPr>
              <a:t>«ФИЗИЧЕСКАЯ КУЛЬТУРА И СПОРТ »</a:t>
            </a:r>
            <a:endParaRPr lang="ru-RU" sz="3600" dirty="0"/>
          </a:p>
        </p:txBody>
      </p:sp>
      <p:pic>
        <p:nvPicPr>
          <p:cNvPr id="9" name="Рисунок 8" descr="5348024562796546_e0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052736"/>
            <a:ext cx="3571875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340768"/>
            <a:ext cx="4563616" cy="244827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Расходы на Учреждение печатного средства массовой информации для опубликования, обсуждения</a:t>
            </a:r>
            <a:br>
              <a:rPr lang="ru-RU" dirty="0"/>
            </a:br>
            <a:r>
              <a:rPr lang="ru-RU" dirty="0"/>
              <a:t>проектов муниципальных правовых актов по вопросам местного значения, доведения до сведения жителей официальной информации</a:t>
            </a:r>
          </a:p>
          <a:p>
            <a:pPr algn="ctr">
              <a:buNone/>
            </a:pPr>
            <a:r>
              <a:rPr lang="ru-RU" b="1" dirty="0"/>
              <a:t>( -2023г.  1 500 </a:t>
            </a:r>
            <a:r>
              <a:rPr lang="ru-RU" b="1" dirty="0" err="1"/>
              <a:t>тыс.руб</a:t>
            </a:r>
            <a:r>
              <a:rPr lang="ru-RU" b="1" dirty="0"/>
              <a:t>, </a:t>
            </a:r>
          </a:p>
          <a:p>
            <a:pPr algn="ctr">
              <a:buNone/>
            </a:pPr>
            <a:r>
              <a:rPr lang="ru-RU" b="1" dirty="0"/>
              <a:t>-2024г.  1500тыс.руб, </a:t>
            </a:r>
          </a:p>
          <a:p>
            <a:pPr algn="ctr">
              <a:buNone/>
            </a:pPr>
            <a:r>
              <a:rPr lang="ru-RU" b="1" dirty="0"/>
              <a:t>-2025г.  1500тыс.руб)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11080" cy="288925"/>
          </a:xfrm>
        </p:spPr>
        <p:txBody>
          <a:bodyPr/>
          <a:lstStyle/>
          <a:p>
            <a:r>
              <a:rPr lang="ru-RU" dirty="0"/>
              <a:t>Внутригородское муниципальное образование Санкт-Петербурга муниципальный округ Волковское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effectLst/>
              </a:rPr>
              <a:t>«ИНФОРМАЦИОННЫЕ СИСТЕМЫ»</a:t>
            </a:r>
            <a:endParaRPr lang="ru-RU" sz="3600" dirty="0"/>
          </a:p>
        </p:txBody>
      </p:sp>
      <p:pic>
        <p:nvPicPr>
          <p:cNvPr id="9" name="Рисунок 8" descr="крупный-п-ан-стога-газет-ассортимент-с-оженных-газет-на-бе-изне-пос-е-689161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834987"/>
            <a:ext cx="4176464" cy="27825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yyrj4s1nxj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556792"/>
            <a:ext cx="2843808" cy="199665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broshu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8082" y="4053069"/>
            <a:ext cx="3276365" cy="218424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408712" cy="1143000"/>
          </a:xfrm>
        </p:spPr>
        <p:txBody>
          <a:bodyPr>
            <a:normAutofit/>
          </a:bodyPr>
          <a:lstStyle/>
          <a:p>
            <a:r>
              <a:rPr lang="ru-RU" sz="3200" dirty="0"/>
              <a:t>КОНТАКТНАЯ ИНФОРМАЦИЯ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248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/>
              <a:t>МЕСТНАЯ АДМИНИСТРАЦИЯ МУНИЦИПАЛЬНОГО ОБРАЗОВАНИЯ</a:t>
            </a:r>
          </a:p>
          <a:p>
            <a:pPr>
              <a:buNone/>
            </a:pPr>
            <a:r>
              <a:rPr lang="ru-RU" sz="1400" b="1" dirty="0"/>
              <a:t>МУНИЦИПАЛЬНЫЙ ОКРУГ ВОЛКОВСКОЕ</a:t>
            </a:r>
          </a:p>
          <a:p>
            <a:pPr>
              <a:buNone/>
            </a:pPr>
            <a:endParaRPr lang="ru-RU" sz="1400" b="1" dirty="0"/>
          </a:p>
          <a:p>
            <a:pPr algn="ctr">
              <a:buNone/>
            </a:pPr>
            <a:r>
              <a:rPr lang="ru-RU" sz="1400" b="1" dirty="0"/>
              <a:t>ГЛАВА МУНИЦИПАЛЬНОГО ОБРАЗОВАНИЯ</a:t>
            </a:r>
          </a:p>
          <a:p>
            <a:pPr algn="ctr">
              <a:buNone/>
            </a:pPr>
            <a:r>
              <a:rPr lang="ru-RU" sz="1400" b="1" dirty="0"/>
              <a:t>-Дементьев Павел Сергеевич</a:t>
            </a:r>
          </a:p>
          <a:p>
            <a:pPr>
              <a:buNone/>
            </a:pPr>
            <a:endParaRPr lang="ru-RU" sz="1400" b="1" dirty="0"/>
          </a:p>
          <a:p>
            <a:pPr>
              <a:buNone/>
            </a:pPr>
            <a:r>
              <a:rPr lang="ru-RU" sz="1400" b="1" dirty="0"/>
              <a:t>Адрес юридического лица</a:t>
            </a:r>
          </a:p>
          <a:p>
            <a:pPr>
              <a:buNone/>
            </a:pPr>
            <a:r>
              <a:rPr lang="ru-RU" sz="1400" b="1" dirty="0"/>
              <a:t>192102</a:t>
            </a:r>
          </a:p>
          <a:p>
            <a:pPr>
              <a:buNone/>
            </a:pPr>
            <a:r>
              <a:rPr lang="ru-RU" sz="1400" b="1" dirty="0"/>
              <a:t>ГОРОД САНКТ-ПЕТЕРБУРГ </a:t>
            </a:r>
          </a:p>
          <a:p>
            <a:pPr>
              <a:buNone/>
            </a:pPr>
            <a:r>
              <a:rPr lang="ru-RU" sz="1400" b="1" dirty="0" err="1"/>
              <a:t>Ул.Стрельбищенская</a:t>
            </a:r>
            <a:r>
              <a:rPr lang="ru-RU" sz="1400" b="1" dirty="0"/>
              <a:t> д.16, д.22 </a:t>
            </a:r>
          </a:p>
          <a:p>
            <a:pPr>
              <a:buNone/>
            </a:pPr>
            <a:r>
              <a:rPr lang="ru-RU" sz="1400" b="1" dirty="0"/>
              <a:t>Контактные телефоны</a:t>
            </a:r>
          </a:p>
          <a:p>
            <a:pPr>
              <a:buNone/>
            </a:pPr>
            <a:r>
              <a:rPr lang="ru-RU" sz="1400" b="1" dirty="0"/>
              <a:t>362-91-20, 368-43-96</a:t>
            </a:r>
          </a:p>
          <a:p>
            <a:pPr>
              <a:buNone/>
            </a:pPr>
            <a:endParaRPr lang="ru-RU" sz="1400" b="1" dirty="0"/>
          </a:p>
          <a:p>
            <a:pPr algn="ctr">
              <a:buNone/>
            </a:pPr>
            <a:r>
              <a:rPr lang="ru-RU" sz="1400" b="1" dirty="0"/>
              <a:t>ГЛАВА МЕСТНОЙ АДМИНИСТРАЦИИ </a:t>
            </a:r>
          </a:p>
          <a:p>
            <a:pPr algn="ctr">
              <a:buNone/>
            </a:pPr>
            <a:r>
              <a:rPr lang="ru-RU" sz="1400" b="1" dirty="0"/>
              <a:t>-</a:t>
            </a:r>
            <a:r>
              <a:rPr lang="ru-RU" sz="1400" b="1" dirty="0" err="1"/>
              <a:t>Раимов</a:t>
            </a:r>
            <a:r>
              <a:rPr lang="ru-RU" sz="1400" b="1" dirty="0"/>
              <a:t> Михаил Михайлович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981974" cy="20882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645720"/>
            <a:ext cx="1800200" cy="18002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653136"/>
            <a:ext cx="1800200" cy="191807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nfas.nichost.ru/upload/iblock/470/470001affde9b782ae74030c161a10c2.pn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0591" y="166879"/>
            <a:ext cx="1882825" cy="201818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403648" y="1268760"/>
            <a:ext cx="7473653" cy="5256584"/>
          </a:xfrm>
        </p:spPr>
        <p:txBody>
          <a:bodyPr>
            <a:normAutofit fontScale="77500" lnSpcReduction="20000"/>
          </a:bodyPr>
          <a:lstStyle/>
          <a:p>
            <a:r>
              <a:rPr lang="ru-RU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Бюдже́т</a:t>
            </a:r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кошелек, сумка, мешок с деньгами) — схема доходов и расходов определенного объекта (семьи, бизнеса, организации, государства и т. д.), устанавливаемая на определенный период времени, обычно на один год.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составленные по определенной форме сведения, данные о деятельности экономического субъекта за определенный прошедший период (Борисов А.Б. Большой экономический словарь. — М.: Книжный мир, 2003. — 895 с.).</a:t>
            </a:r>
          </a:p>
          <a:p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безвозмездные и безвозвратные поступления денежных средств в отчетном финансовом году.</a:t>
            </a:r>
          </a:p>
          <a:p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kumimoji="0" lang="ru-RU" altLang="ru-RU" b="0" i="0" u="none" strike="noStrike" cap="none" normalizeH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выплачиваемые из бюджета денежные средства в соответствии с установленными полномочиями по расходным обязательствам в отчетном финансовом году.</a:t>
            </a:r>
          </a:p>
          <a:p>
            <a:r>
              <a:rPr lang="ru-RU" altLang="ru-RU" b="1" baseline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</a:t>
            </a: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превышение расходов над доходами.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62736" cy="73889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800" dirty="0"/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понятия.</a:t>
            </a:r>
            <a:br>
              <a:rPr lang="ru-RU" sz="28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ru-RU" sz="1600" dirty="0"/>
            </a:br>
            <a:endParaRPr lang="ru-RU" sz="1600" dirty="0"/>
          </a:p>
        </p:txBody>
      </p:sp>
      <p:pic>
        <p:nvPicPr>
          <p:cNvPr id="6" name="Рисунок 5" descr="a72a3d4c70a945e7e2a2c64f45ba300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9768" y="5373216"/>
            <a:ext cx="2094232" cy="148478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276999"/>
            <a:ext cx="22794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51531"/>
      </p:ext>
    </p:extLst>
  </p:cSld>
  <p:clrMapOvr>
    <a:masterClrMapping/>
  </p:clrMapOvr>
  <p:transition spd="med"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3707904" y="188640"/>
            <a:ext cx="5436096" cy="280966"/>
          </a:xfrm>
        </p:spPr>
        <p:txBody>
          <a:bodyPr/>
          <a:lstStyle/>
          <a:p>
            <a:r>
              <a:rPr lang="ru-RU" dirty="0"/>
              <a:t>Внутригородское муниципальное образование Санкт-Петербурга муниципальный округ Волковское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5db3f3095c176f8d22c13989317ef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4797152"/>
            <a:ext cx="2864934" cy="191050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Объект 4" descr="http://st.depositphotos.com/1561359/3865/v/110/depositphotos_38656367-3d-man-showing-okay-hand-sign-with-an-exclamation-mark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2" y="449186"/>
            <a:ext cx="1499556" cy="194963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29887" y="986585"/>
            <a:ext cx="7374577" cy="5509218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процесс сбора и учета доходов и осуществление расходов на основе сводной бюджетной росписи и кассового плана.</a:t>
            </a:r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этап бюджетного процесса, который начинается с момента утверждения решения о бюджете района и продолжается в течение финансового года. Можно выделить следующие этапы этого процесса:</a:t>
            </a:r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по доходам 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обеспечении полного и своевременного поступления в бюджет налогов, сборов, доходов от использования муниципального имущества и других обязательных платежей, в соответствии с утвержденным планом по мобилизации доходов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расходам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 последовательное финансирование мероприятий, предусмотренных решением о бюджете, в пределах утвержденных сумм согласно исполнения принятых муниципальным образованием расходных обязательств.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Составление и утверждение отчета об исполнении бюджета МО является важной функцией контроля за исполнение бюджета.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Отчет об исполнении бюджета МО составляется в установленном порядке с необходимым анализом по всем основным показателям доходной и расходной части бюджета.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Годовой отчет об исполнении бюджета МО предоставляется в совет депутатов для принятия решения об его утверждении либо отклонении.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889" y="365126"/>
            <a:ext cx="6885461" cy="537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1226602029"/>
      </p:ext>
    </p:extLst>
  </p:cSld>
  <p:clrMapOvr>
    <a:masterClrMapping/>
  </p:clrMapOvr>
  <p:transition spd="med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779912" y="116632"/>
            <a:ext cx="5253054" cy="357166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Внутригородское муниципальное образование Санкт-Петербурга муниципальный округ Волковское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876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Основные показатели бюджета </a:t>
            </a:r>
            <a:br>
              <a:rPr lang="ru-RU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2060"/>
                </a:solidFill>
              </a:rPr>
              <a:t> МО </a:t>
            </a:r>
            <a:r>
              <a:rPr lang="ru-RU" sz="2800" b="1" dirty="0" err="1">
                <a:solidFill>
                  <a:srgbClr val="002060"/>
                </a:solidFill>
              </a:rPr>
              <a:t>МО</a:t>
            </a:r>
            <a:r>
              <a:rPr lang="ru-RU" sz="2800" b="1" dirty="0">
                <a:solidFill>
                  <a:srgbClr val="002060"/>
                </a:solidFill>
              </a:rPr>
              <a:t> Волковское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dirty="0">
                <a:effectLst/>
              </a:rPr>
              <a:t>на 2023 год и на плановый период 2024 и 2025 годов</a:t>
            </a:r>
            <a:endParaRPr lang="ru-RU" sz="2800" dirty="0">
              <a:solidFill>
                <a:srgbClr val="008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50851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income-1024x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597666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5585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3366FF"/>
                </a:solidFill>
              </a:rPr>
              <a:t>Структура доходов бюджета </a:t>
            </a:r>
            <a:br>
              <a:rPr lang="ru-RU" sz="2800" b="1" dirty="0">
                <a:solidFill>
                  <a:srgbClr val="3366FF"/>
                </a:solidFill>
              </a:rPr>
            </a:br>
            <a:r>
              <a:rPr lang="ru-RU" sz="2400" dirty="0">
                <a:effectLst/>
              </a:rPr>
              <a:t>на 2023 год и на плановый период 2024 и 2025 годов</a:t>
            </a:r>
            <a:endParaRPr lang="ru-RU" sz="2800" b="1" dirty="0">
              <a:solidFill>
                <a:srgbClr val="3366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264226"/>
            <a:ext cx="2143140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Налоговые доходы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2315441"/>
            <a:ext cx="1928826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Безвозмездные доходы</a:t>
            </a: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rot="5400000">
            <a:off x="2297193" y="315720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4787108" y="228519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7786710" y="2285992"/>
            <a:ext cx="428630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42302" y="3167574"/>
            <a:ext cx="2209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400" b="1" dirty="0"/>
              <a:t>Налог на доходы физических лиц</a:t>
            </a:r>
          </a:p>
          <a:p>
            <a:endParaRPr lang="ru-RU" sz="1400" b="1" dirty="0"/>
          </a:p>
          <a:p>
            <a:endParaRPr lang="ru-RU" sz="1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03848" y="162880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/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99854" y="3157995"/>
            <a:ext cx="2699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Дотации на выравнивание бюджетной обеспеченности</a:t>
            </a:r>
          </a:p>
          <a:p>
            <a:endParaRPr lang="ru-RU" sz="1400" b="1" dirty="0"/>
          </a:p>
          <a:p>
            <a:r>
              <a:rPr lang="ru-RU" sz="1400" b="1" dirty="0"/>
              <a:t>Субвенции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808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nab-obuh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84984"/>
            <a:ext cx="5075408" cy="3385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89acceec007acdc581cae2d2ea7d8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48680"/>
            <a:ext cx="2791200" cy="171277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50006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3366FF"/>
                </a:solidFill>
              </a:rPr>
              <a:t>Безвозмездные поступления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5808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50" name="AutoShape 2" descr="Картинки по запросу картинки к бюджету по дохода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62898350"/>
              </p:ext>
            </p:extLst>
          </p:nvPr>
        </p:nvGraphicFramePr>
        <p:xfrm>
          <a:off x="539552" y="908720"/>
          <a:ext cx="813690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2_179_comm.jpg"/>
          <p:cNvPicPr>
            <a:picLocks noChangeAspect="1"/>
          </p:cNvPicPr>
          <p:nvPr/>
        </p:nvPicPr>
        <p:blipFill>
          <a:blip r:embed="rId2" cstate="print"/>
          <a:srcRect b="7476"/>
          <a:stretch>
            <a:fillRect/>
          </a:stretch>
        </p:blipFill>
        <p:spPr>
          <a:xfrm>
            <a:off x="107504" y="2492896"/>
            <a:ext cx="6096000" cy="42302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3366FF"/>
                </a:solidFill>
              </a:rPr>
              <a:t>Соотношение поступлений доходов в бюджета МО запланированных</a:t>
            </a:r>
            <a:endParaRPr lang="ru-RU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285861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млн. рублей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11904419"/>
              </p:ext>
            </p:extLst>
          </p:nvPr>
        </p:nvGraphicFramePr>
        <p:xfrm>
          <a:off x="539552" y="1397000"/>
          <a:ext cx="8208912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028360"/>
              </p:ext>
            </p:extLst>
          </p:nvPr>
        </p:nvGraphicFramePr>
        <p:xfrm>
          <a:off x="251520" y="1052736"/>
          <a:ext cx="8712968" cy="5450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35896" y="332656"/>
            <a:ext cx="5348318" cy="209528"/>
          </a:xfrm>
        </p:spPr>
        <p:txBody>
          <a:bodyPr/>
          <a:lstStyle/>
          <a:p>
            <a:r>
              <a:rPr lang="ru-RU" dirty="0"/>
              <a:t>Внутригородское муниципальное образование Санкт-Петербурга муниципальный округ Волковское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71480"/>
            <a:ext cx="8686800" cy="553264"/>
          </a:xfrm>
        </p:spPr>
        <p:txBody>
          <a:bodyPr>
            <a:noAutofit/>
          </a:bodyPr>
          <a:lstStyle/>
          <a:p>
            <a:pPr algn="ctr"/>
            <a:r>
              <a:rPr lang="ru-RU" sz="2600" dirty="0">
                <a:solidFill>
                  <a:srgbClr val="7030A0"/>
                </a:solidFill>
              </a:rPr>
              <a:t>Структура расходов бюджета </a:t>
            </a:r>
            <a:r>
              <a:rPr lang="ru-RU" sz="1400" dirty="0">
                <a:solidFill>
                  <a:srgbClr val="7030A0"/>
                </a:solidFill>
              </a:rPr>
              <a:t>(тыс.руб.)</a:t>
            </a:r>
            <a:endParaRPr lang="ru-RU" sz="1400" dirty="0"/>
          </a:p>
        </p:txBody>
      </p:sp>
    </p:spTree>
  </p:cSld>
  <p:clrMapOvr>
    <a:masterClrMapping/>
  </p:clrMapOvr>
  <p:transition spd="med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514003"/>
              </p:ext>
            </p:extLst>
          </p:nvPr>
        </p:nvGraphicFramePr>
        <p:xfrm>
          <a:off x="179512" y="1412776"/>
          <a:ext cx="882164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35896" y="188640"/>
            <a:ext cx="5348318" cy="280966"/>
          </a:xfrm>
        </p:spPr>
        <p:txBody>
          <a:bodyPr/>
          <a:lstStyle/>
          <a:p>
            <a:r>
              <a:rPr lang="ru-RU" dirty="0"/>
              <a:t>Внутригородское муниципальное образование Санкт-Петербурга муниципальный округ Волковское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151216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66FF"/>
                </a:solidFill>
                <a:latin typeface="Haettenschweiler" pitchFamily="34" charset="0"/>
              </a:rPr>
              <a:t>План по расходам бюджета МО </a:t>
            </a:r>
            <a:r>
              <a:rPr lang="ru-RU" sz="2800" dirty="0" err="1">
                <a:solidFill>
                  <a:srgbClr val="0066FF"/>
                </a:solidFill>
                <a:latin typeface="Haettenschweiler" pitchFamily="34" charset="0"/>
              </a:rPr>
              <a:t>МО</a:t>
            </a:r>
            <a:r>
              <a:rPr lang="ru-RU" sz="2800" dirty="0">
                <a:solidFill>
                  <a:srgbClr val="0066FF"/>
                </a:solidFill>
                <a:latin typeface="Haettenschweiler" pitchFamily="34" charset="0"/>
              </a:rPr>
              <a:t> Волковское </a:t>
            </a:r>
            <a:br>
              <a:rPr lang="ru-RU" sz="2800" dirty="0">
                <a:solidFill>
                  <a:srgbClr val="0066FF"/>
                </a:solidFill>
                <a:latin typeface="Haettenschweiler" pitchFamily="34" charset="0"/>
              </a:rPr>
            </a:br>
            <a:r>
              <a:rPr lang="ru-RU" sz="2800" dirty="0">
                <a:solidFill>
                  <a:srgbClr val="0066FF"/>
                </a:solidFill>
                <a:latin typeface="Haettenschweiler" pitchFamily="34" charset="0"/>
              </a:rPr>
              <a:t>на реализацию  муниципальных целевых  программ </a:t>
            </a:r>
          </a:p>
        </p:txBody>
      </p:sp>
    </p:spTree>
  </p:cSld>
  <p:clrMapOvr>
    <a:masterClrMapping/>
  </p:clrMapOvr>
  <p:transition spd="med">
    <p:wheel spokes="8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6020</TotalTime>
  <Words>884</Words>
  <Application>Microsoft Office PowerPoint</Application>
  <PresentationFormat>Экран (4:3)</PresentationFormat>
  <Paragraphs>169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Calibri</vt:lpstr>
      <vt:lpstr>Cambria Math</vt:lpstr>
      <vt:lpstr>Haettenschweiler</vt:lpstr>
      <vt:lpstr>Lucida Sans Unicode</vt:lpstr>
      <vt:lpstr>Times New Roman</vt:lpstr>
      <vt:lpstr>Verdana</vt:lpstr>
      <vt:lpstr>Wingdings 2</vt:lpstr>
      <vt:lpstr>Wingdings 3</vt:lpstr>
      <vt:lpstr>Открытая</vt:lpstr>
      <vt:lpstr>                                 БЮДЖЕТ                                           МО МО Волковское                  на 2023 год и на плановый период 2024 и 2025 годов</vt:lpstr>
      <vt:lpstr> Что такое бюджет? Основные понятия.  </vt:lpstr>
      <vt:lpstr>Исполнение бюджета</vt:lpstr>
      <vt:lpstr>Основные показатели бюджета   МО МО Волковское  на 2023 год и на плановый период 2024 и 2025 годов</vt:lpstr>
      <vt:lpstr>Структура доходов бюджета  на 2023 год и на плановый период 2024 и 2025 годов</vt:lpstr>
      <vt:lpstr>Безвозмездные поступления </vt:lpstr>
      <vt:lpstr>Соотношение поступлений доходов в бюджета МО запланированных</vt:lpstr>
      <vt:lpstr>Структура расходов бюджета (тыс.руб.)</vt:lpstr>
      <vt:lpstr>План по расходам бюджета МО МО Волковское  на реализацию  муниципальных целевых  программ </vt:lpstr>
      <vt:lpstr>«НАЦИОНАЛЬНАЯ БЕЗОПАСНОСТЬ»</vt:lpstr>
      <vt:lpstr>«НАЦИОНАЛЬНАЯ ЭКОНОМИКА»</vt:lpstr>
      <vt:lpstr>«ЖИЛИЩНО-КОММУНАЛЬНОЕ ХОЗЯЙСТВО»</vt:lpstr>
      <vt:lpstr>«ОХРАНА ОКРУЖАЮЩЕЙ СРЕДЫ»</vt:lpstr>
      <vt:lpstr>«ОБРАЗОВАНИЕ»</vt:lpstr>
      <vt:lpstr>«КУЛЬТУРА» </vt:lpstr>
      <vt:lpstr>«СОЦИАЛЬНАЯ ПОЛИТИКА»</vt:lpstr>
      <vt:lpstr>«ФИЗИЧЕСКАЯ КУЛЬТУРА И СПОРТ »</vt:lpstr>
      <vt:lpstr>«ИНФОРМАЦИОННЫЕ СИСТЕМЫ»</vt:lpstr>
      <vt:lpstr>КОНТАКТНАЯ ИНФОРМАЦИЯ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Nadejda</dc:creator>
  <cp:lastModifiedBy>office</cp:lastModifiedBy>
  <cp:revision>689</cp:revision>
  <dcterms:created xsi:type="dcterms:W3CDTF">2013-11-22T09:10:35Z</dcterms:created>
  <dcterms:modified xsi:type="dcterms:W3CDTF">2023-03-29T09:21:35Z</dcterms:modified>
</cp:coreProperties>
</file>