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6" r:id="rId1"/>
  </p:sldMasterIdLst>
  <p:notesMasterIdLst>
    <p:notesMasterId r:id="rId39"/>
  </p:notesMasterIdLst>
  <p:handoutMasterIdLst>
    <p:handoutMasterId r:id="rId40"/>
  </p:handoutMasterIdLst>
  <p:sldIdLst>
    <p:sldId id="289" r:id="rId2"/>
    <p:sldId id="319" r:id="rId3"/>
    <p:sldId id="321" r:id="rId4"/>
    <p:sldId id="417" r:id="rId5"/>
    <p:sldId id="304" r:id="rId6"/>
    <p:sldId id="418" r:id="rId7"/>
    <p:sldId id="419" r:id="rId8"/>
    <p:sldId id="407" r:id="rId9"/>
    <p:sldId id="422" r:id="rId10"/>
    <p:sldId id="406" r:id="rId11"/>
    <p:sldId id="421" r:id="rId12"/>
    <p:sldId id="420" r:id="rId13"/>
    <p:sldId id="291" r:id="rId14"/>
    <p:sldId id="425" r:id="rId15"/>
    <p:sldId id="426" r:id="rId16"/>
    <p:sldId id="413" r:id="rId17"/>
    <p:sldId id="424" r:id="rId18"/>
    <p:sldId id="408" r:id="rId19"/>
    <p:sldId id="427" r:id="rId20"/>
    <p:sldId id="428" r:id="rId21"/>
    <p:sldId id="429" r:id="rId22"/>
    <p:sldId id="433" r:id="rId23"/>
    <p:sldId id="430" r:id="rId24"/>
    <p:sldId id="431" r:id="rId25"/>
    <p:sldId id="432" r:id="rId26"/>
    <p:sldId id="434" r:id="rId27"/>
    <p:sldId id="436" r:id="rId28"/>
    <p:sldId id="437" r:id="rId29"/>
    <p:sldId id="435" r:id="rId30"/>
    <p:sldId id="438" r:id="rId31"/>
    <p:sldId id="439" r:id="rId32"/>
    <p:sldId id="440" r:id="rId33"/>
    <p:sldId id="441" r:id="rId34"/>
    <p:sldId id="442" r:id="rId35"/>
    <p:sldId id="443" r:id="rId36"/>
    <p:sldId id="416" r:id="rId37"/>
    <p:sldId id="35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000"/>
    <a:srgbClr val="0066FF"/>
    <a:srgbClr val="663300"/>
    <a:srgbClr val="CC0066"/>
    <a:srgbClr val="CCFFCC"/>
    <a:srgbClr val="CCFF33"/>
    <a:srgbClr val="66FFFF"/>
    <a:srgbClr val="33CC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0" autoAdjust="0"/>
    <p:restoredTop sz="81658" autoAdjust="0"/>
  </p:normalViewPr>
  <p:slideViewPr>
    <p:cSldViewPr>
      <p:cViewPr varScale="1">
        <p:scale>
          <a:sx n="89" d="100"/>
          <a:sy n="89" d="100"/>
        </p:scale>
        <p:origin x="108" y="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0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262376127202252"/>
          <c:y val="2.6731019084299274E-2"/>
          <c:w val="0.63655632507002058"/>
          <c:h val="0.69494091705859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2800244276558442E-2"/>
                  <c:y val="-1.2247867520892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47212009465831"/>
                      <c:h val="8.4939057697292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CAB-4A11-A612-0535A2A4FCF4}"/>
                </c:ext>
              </c:extLst>
            </c:dLbl>
            <c:dLbl>
              <c:idx val="1"/>
              <c:layout>
                <c:manualLayout>
                  <c:x val="1.4909228624685332E-3"/>
                  <c:y val="-0.17147014529249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49A-4676-B274-1EEA0B4C08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 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172166.39999999999</c:v>
                </c:pt>
                <c:pt idx="1">
                  <c:v>171407.5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6F-4DEF-AA27-C25D47A2FB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0.10585552323526977"/>
                  <c:y val="-0.1224786752089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49A-4676-B274-1EEA0B4C0846}"/>
                </c:ext>
              </c:extLst>
            </c:dLbl>
            <c:dLbl>
              <c:idx val="1"/>
              <c:layout>
                <c:manualLayout>
                  <c:x val="0.16847428345895044"/>
                  <c:y val="-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CAB-4A11-A612-0535A2A4F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 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165110</c:v>
                </c:pt>
                <c:pt idx="1">
                  <c:v>164275.9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6F-4DEF-AA27-C25D47A2FBB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5164145911337753E-2"/>
                  <c:y val="-0.1224786752089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9A-4676-B274-1EEA0B4C0846}"/>
                </c:ext>
              </c:extLst>
            </c:dLbl>
            <c:dLbl>
              <c:idx val="1"/>
              <c:layout>
                <c:manualLayout>
                  <c:x val="8.945537174811528E-3"/>
                  <c:y val="-0.10043251367132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9A-4676-B274-1EEA0B4C08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 </c:v>
                </c:pt>
              </c:strCache>
            </c:strRef>
          </c:cat>
          <c:val>
            <c:numRef>
              <c:f>Лист1!$D$2:$D$3</c:f>
              <c:numCache>
                <c:formatCode>#,##0.00</c:formatCode>
                <c:ptCount val="2"/>
                <c:pt idx="0">
                  <c:v>157271.6</c:v>
                </c:pt>
                <c:pt idx="1">
                  <c:v>155928.79999999999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6F-4DEF-AA27-C25D47A2FB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1612800"/>
        <c:axId val="126614848"/>
        <c:axId val="279390720"/>
      </c:bar3DChart>
      <c:catAx>
        <c:axId val="201612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614848"/>
        <c:crosses val="autoZero"/>
        <c:auto val="1"/>
        <c:lblAlgn val="ctr"/>
        <c:lblOffset val="100"/>
        <c:noMultiLvlLbl val="0"/>
      </c:catAx>
      <c:valAx>
        <c:axId val="12661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612800"/>
        <c:crosses val="autoZero"/>
        <c:crossBetween val="between"/>
      </c:valAx>
      <c:serAx>
        <c:axId val="27939072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614848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rgbClr val="C00000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dLbl>
              <c:idx val="0"/>
              <c:layout>
                <c:manualLayout>
                  <c:x val="-7.4276591100014512E-3"/>
                  <c:y val="1.8873538904566464E-3"/>
                </c:manualLayout>
              </c:layout>
              <c:tx>
                <c:rich>
                  <a:bodyPr/>
                  <a:lstStyle/>
                  <a:p>
                    <a:fld id="{FD988DE2-3D4B-43D1-9FCE-D19DBDDCBEC8}" type="SERIESNAME">
                      <a:rPr lang="en-US"/>
                      <a:pPr/>
                      <a:t>[ИМЯ РЯДА]</a:t>
                    </a:fld>
                    <a:r>
                      <a:rPr lang="en-US" baseline="0" dirty="0"/>
                      <a:t>; </a:t>
                    </a:r>
                  </a:p>
                  <a:p>
                    <a:fld id="{DA13C3B7-C5E7-4905-B5D7-3367BF064CCD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F3-4CCE-B1A7-75EE9E90161B}"/>
                </c:ext>
              </c:extLst>
            </c:dLbl>
            <c:dLbl>
              <c:idx val="1"/>
              <c:layout>
                <c:manualLayout>
                  <c:x val="-9.8623301114690969E-3"/>
                  <c:y val="9.1986808997211456E-3"/>
                </c:manualLayout>
              </c:layout>
              <c:tx>
                <c:rich>
                  <a:bodyPr/>
                  <a:lstStyle/>
                  <a:p>
                    <a:fld id="{6C3C215C-72BC-4428-97A5-2EC2EC99BD7D}" type="SERIESNAME">
                      <a:rPr lang="en-US"/>
                      <a:pPr/>
                      <a:t>[ИМЯ РЯДА]</a:t>
                    </a:fld>
                    <a:r>
                      <a:rPr lang="en-US" baseline="0" dirty="0"/>
                      <a:t>; </a:t>
                    </a:r>
                  </a:p>
                  <a:p>
                    <a:fld id="{0F3E1D8F-23E8-45D6-8895-B867CE63AEEF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F3-4CCE-B1A7-75EE9E90161B}"/>
                </c:ext>
              </c:extLst>
            </c:dLbl>
            <c:dLbl>
              <c:idx val="2"/>
              <c:layout>
                <c:manualLayout>
                  <c:x val="-4.7281539867889922E-3"/>
                  <c:y val="1.6510202903705459E-2"/>
                </c:manualLayout>
              </c:layout>
              <c:tx>
                <c:rich>
                  <a:bodyPr/>
                  <a:lstStyle/>
                  <a:p>
                    <a:fld id="{E6C93A6E-3DC6-43BB-BA33-C2BF400E0D6A}" type="SERIESNAME">
                      <a:rPr lang="en-US"/>
                      <a:pPr/>
                      <a:t>[ИМЯ РЯДА]</a:t>
                    </a:fld>
                    <a:r>
                      <a:rPr lang="en-US" baseline="0" dirty="0"/>
                      <a:t>; </a:t>
                    </a:r>
                  </a:p>
                  <a:p>
                    <a:fld id="{C1812503-C110-45B1-848C-F416A29CF48F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6F3-4CCE-B1A7-75EE9E9016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30245</c:v>
                </c:pt>
                <c:pt idx="1">
                  <c:v>33448</c:v>
                </c:pt>
                <c:pt idx="2">
                  <c:v>36991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3-4CCE-B1A7-75EE9E9016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dLbl>
              <c:idx val="0"/>
              <c:layout>
                <c:manualLayout>
                  <c:x val="-1.8152040124196727E-2"/>
                  <c:y val="-0.23060046283946631"/>
                </c:manualLayout>
              </c:layout>
              <c:tx>
                <c:rich>
                  <a:bodyPr/>
                  <a:lstStyle/>
                  <a:p>
                    <a:fld id="{CACC3AEE-D9F7-4901-8E75-FF9D047B0E09}" type="SERIESNAME">
                      <a:rPr lang="ru-RU" sz="1600" smtClean="0"/>
                      <a:pPr/>
                      <a:t>[ИМЯ РЯДА]</a:t>
                    </a:fld>
                    <a:r>
                      <a:rPr lang="ru-RU" sz="1400" baseline="0" dirty="0"/>
                      <a:t> </a:t>
                    </a:r>
                    <a:fld id="{10126370-9B0B-47A4-B168-80E668B85C8F}" type="VALUE">
                      <a:rPr lang="ru-RU" smtClean="0"/>
                      <a:pPr/>
                      <a:t>[ЗНАЧЕНИЕ]</a:t>
                    </a:fld>
                    <a:endParaRPr lang="ru-RU" sz="1400" baseline="0" dirty="0"/>
                  </a:p>
                </c:rich>
              </c:tx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69738937389019"/>
                      <c:h val="0.161030149303556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6F3-4CCE-B1A7-75EE9E90161B}"/>
                </c:ext>
              </c:extLst>
            </c:dLbl>
            <c:dLbl>
              <c:idx val="1"/>
              <c:layout>
                <c:manualLayout>
                  <c:x val="5.661225263469751E-3"/>
                  <c:y val="-0.21179156468442834"/>
                </c:manualLayout>
              </c:layout>
              <c:tx>
                <c:rich>
                  <a:bodyPr/>
                  <a:lstStyle/>
                  <a:p>
                    <a:fld id="{CAE07130-2ADB-4016-ACF2-BB75A9385763}" type="SERIESNAME">
                      <a:rPr lang="ru-RU" smtClean="0"/>
                      <a:pPr/>
                      <a:t>[ИМЯ РЯДА]</a:t>
                    </a:fld>
                    <a:r>
                      <a:rPr lang="ru-RU" baseline="0" dirty="0"/>
                      <a:t> </a:t>
                    </a:r>
                    <a:fld id="{E8777B82-0836-4D23-B40F-1646FB14BBBF}" type="VALUE">
                      <a:rPr lang="ru-RU" smtClean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45472432887567"/>
                      <c:h val="0.128836521107008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6F3-4CCE-B1A7-75EE9E90161B}"/>
                </c:ext>
              </c:extLst>
            </c:dLbl>
            <c:dLbl>
              <c:idx val="2"/>
              <c:layout>
                <c:manualLayout>
                  <c:x val="3.9962116782345819E-2"/>
                  <c:y val="-0.20394985203800681"/>
                </c:manualLayout>
              </c:layout>
              <c:tx>
                <c:rich>
                  <a:bodyPr/>
                  <a:lstStyle/>
                  <a:p>
                    <a:fld id="{D80B2F13-3638-4C28-AD91-53AE6C07B3F0}" type="SERIESNAME">
                      <a:rPr lang="ru-RU" smtClean="0"/>
                      <a:pPr/>
                      <a:t>[ИМЯ РЯДА]</a:t>
                    </a:fld>
                    <a:r>
                      <a:rPr lang="ru-RU" baseline="0" dirty="0"/>
                      <a:t> </a:t>
                    </a:r>
                    <a:fld id="{C73F4259-E081-4EAA-9232-0673541F0285}" type="VALUE">
                      <a:rPr lang="ru-RU" smtClean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79165375387136"/>
                      <c:h val="0.156077283427164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6F3-4CCE-B1A7-75EE9E9016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141921.4</c:v>
                </c:pt>
                <c:pt idx="1">
                  <c:v>131662</c:v>
                </c:pt>
                <c:pt idx="2">
                  <c:v>120280.6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F3-4CCE-B1A7-75EE9E901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259904"/>
        <c:axId val="131516672"/>
        <c:axId val="0"/>
      </c:bar3DChart>
      <c:catAx>
        <c:axId val="13125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516672"/>
        <c:crosses val="autoZero"/>
        <c:auto val="1"/>
        <c:lblAlgn val="ctr"/>
        <c:lblOffset val="100"/>
        <c:noMultiLvlLbl val="0"/>
      </c:catAx>
      <c:valAx>
        <c:axId val="131516672"/>
        <c:scaling>
          <c:orientation val="minMax"/>
          <c:max val="130000"/>
          <c:min val="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25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5481169885811429"/>
          <c:y val="0.18589643327861283"/>
          <c:w val="0.54518832020997376"/>
          <c:h val="0.806250000000000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B95-47EA-8719-680CC2851E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B95-47EA-8719-680CC2851E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B95-47EA-8719-680CC2851E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B95-47EA-8719-680CC2851ED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BB95-47EA-8719-680CC2851ED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A854-4805-B19C-35CFFE5B5E6C}"/>
              </c:ext>
            </c:extLst>
          </c:dPt>
          <c:dLbls>
            <c:dLbl>
              <c:idx val="0"/>
              <c:layout>
                <c:manualLayout>
                  <c:x val="7.1588292603092477E-2"/>
                  <c:y val="-0.459641190661355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B95-47EA-8719-680CC2851ED1}"/>
                </c:ext>
              </c:extLst>
            </c:dLbl>
            <c:dLbl>
              <c:idx val="1"/>
              <c:layout>
                <c:manualLayout>
                  <c:x val="-3.2416223469702944E-2"/>
                  <c:y val="-5.59137007864927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B95-47EA-8719-680CC2851ED1}"/>
                </c:ext>
              </c:extLst>
            </c:dLbl>
            <c:dLbl>
              <c:idx val="2"/>
              <c:layout>
                <c:manualLayout>
                  <c:x val="-6.4764373783296164E-2"/>
                  <c:y val="-2.8470844509340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393486561184905E-2"/>
                      <c:h val="8.88145364800736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B95-47EA-8719-680CC2851ED1}"/>
                </c:ext>
              </c:extLst>
            </c:dLbl>
            <c:dLbl>
              <c:idx val="3"/>
              <c:layout>
                <c:manualLayout>
                  <c:x val="5.383133867521811E-2"/>
                  <c:y val="-4.05318059898106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B95-47EA-8719-680CC2851ED1}"/>
                </c:ext>
              </c:extLst>
            </c:dLbl>
            <c:dLbl>
              <c:idx val="4"/>
              <c:layout>
                <c:manualLayout>
                  <c:x val="-3.5914282376701905E-2"/>
                  <c:y val="-8.87891424762328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B95-47EA-8719-680CC2851ED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A854-4805-B19C-35CFFE5B5E6C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Дотации на выравнивание бюджетной обеспеченности.</c:v>
                </c:pt>
                <c:pt idx="1">
                  <c:v>Субвенции по организации и осуществлению деятельности по опеке и попечительству</c:v>
                </c:pt>
                <c:pt idx="2">
                  <c:v>Субвенции по определению должностных лиц, уполномоченных составлять протоколы об административных правонарушениях</c:v>
                </c:pt>
                <c:pt idx="3">
                  <c:v>Субвенции на содержание ребенка в семье опекуна и приемной семье</c:v>
                </c:pt>
                <c:pt idx="4">
                  <c:v>Субвенции  на вознаграждение, причитающееся приемному родителю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122254.39999999999</c:v>
                </c:pt>
                <c:pt idx="1">
                  <c:v>6973.4</c:v>
                </c:pt>
                <c:pt idx="2">
                  <c:v>10.1</c:v>
                </c:pt>
                <c:pt idx="3">
                  <c:v>8648.2000000000007</c:v>
                </c:pt>
                <c:pt idx="4">
                  <c:v>4035.3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B95-47EA-8719-680CC2851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9023007896604723E-2"/>
          <c:y val="3.0775151967241728E-2"/>
          <c:w val="0.40713451741884144"/>
          <c:h val="0.95562830681150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1" i="0" u="none" strike="noStrike" kern="120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91762623253064"/>
          <c:y val="0.17589250021143971"/>
          <c:w val="0.49519113930203185"/>
          <c:h val="0.813600553075665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1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42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42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F94-414F-B4FE-123AE7126BA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55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55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F94-414F-B4FE-123AE7126BA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68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68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F94-414F-B4FE-123AE7126BA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shade val="80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F94-414F-B4FE-123AE7126BA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shade val="93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93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F94-414F-B4FE-123AE7126BA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1">
                      <a:tint val="94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94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F94-414F-B4FE-123AE7126BA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tint val="81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81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BF94-414F-B4FE-123AE7126BA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tint val="69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69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BF94-414F-B4FE-123AE7126BA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1">
                      <a:tint val="56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56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BF94-414F-B4FE-123AE7126BA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tint val="43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43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BF94-414F-B4FE-123AE7126BA9}"/>
              </c:ext>
            </c:extLst>
          </c:dPt>
          <c:dLbls>
            <c:dLbl>
              <c:idx val="0"/>
              <c:layout>
                <c:manualLayout>
                  <c:x val="-0.15159013553131384"/>
                  <c:y val="-0.12115815009630823"/>
                </c:manualLayout>
              </c:layout>
              <c:tx>
                <c:rich>
                  <a:bodyPr/>
                  <a:lstStyle/>
                  <a:p>
                    <a:fld id="{E0B1F3D7-3745-4312-8070-86569CC74BBD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fld id="{BBD09636-38C2-4FA0-9BB2-0077556079C9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; </a:t>
                    </a:r>
                    <a:fld id="{5C4CBE1B-B9AC-4B90-B7C8-E138C2042E35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94-414F-B4FE-123AE7126BA9}"/>
                </c:ext>
              </c:extLst>
            </c:dLbl>
            <c:dLbl>
              <c:idx val="1"/>
              <c:layout>
                <c:manualLayout>
                  <c:x val="-0.16470851264460054"/>
                  <c:y val="0.1770772962946043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94-414F-B4FE-123AE7126BA9}"/>
                </c:ext>
              </c:extLst>
            </c:dLbl>
            <c:dLbl>
              <c:idx val="2"/>
              <c:layout>
                <c:manualLayout>
                  <c:x val="-3.0609546597669131E-2"/>
                  <c:y val="2.795957309914805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F94-414F-B4FE-123AE7126BA9}"/>
                </c:ext>
              </c:extLst>
            </c:dLbl>
            <c:dLbl>
              <c:idx val="3"/>
              <c:layout>
                <c:manualLayout>
                  <c:x val="-0.10786221182035788"/>
                  <c:y val="-1.8639715399432041E-2"/>
                </c:manualLayout>
              </c:layout>
              <c:tx>
                <c:rich>
                  <a:bodyPr/>
                  <a:lstStyle/>
                  <a:p>
                    <a:fld id="{73A6FAA5-AD70-4C29-87D1-FECBFD788D65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</a:p>
                  <a:p>
                    <a:fld id="{BE63C5E1-C6D7-4764-B5D7-1D7C80B431E8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/>
                      <a:t>; </a:t>
                    </a:r>
                    <a:fld id="{DBC1B0BB-8C84-444C-BE30-BC72C132493F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F94-414F-B4FE-123AE7126BA9}"/>
                </c:ext>
              </c:extLst>
            </c:dLbl>
            <c:dLbl>
              <c:idx val="5"/>
              <c:layout>
                <c:manualLayout>
                  <c:x val="-8.745584742191179E-3"/>
                  <c:y val="0.1258180789461662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F94-414F-B4FE-123AE7126BA9}"/>
                </c:ext>
              </c:extLst>
            </c:dLbl>
            <c:dLbl>
              <c:idx val="8"/>
              <c:layout>
                <c:manualLayout>
                  <c:x val="-7.2879872851593183E-2"/>
                  <c:y val="-0.104848399121805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F94-414F-B4FE-123AE7126BA9}"/>
                </c:ext>
              </c:extLst>
            </c:dLbl>
            <c:dLbl>
              <c:idx val="9"/>
              <c:layout>
                <c:manualLayout>
                  <c:x val="7.4337470308625031E-2"/>
                  <c:y val="-0.1025184346968762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F94-414F-B4FE-123AE7126B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 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 НАЦИОНАЛЬНАЯ ЭКОНОМИКА 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#,##0.00">
                  <c:v>61002.7</c:v>
                </c:pt>
                <c:pt idx="1">
                  <c:v>300</c:v>
                </c:pt>
                <c:pt idx="2">
                  <c:v>350</c:v>
                </c:pt>
                <c:pt idx="3" formatCode="#,##0.00">
                  <c:v>54560.2</c:v>
                </c:pt>
                <c:pt idx="4">
                  <c:v>300</c:v>
                </c:pt>
                <c:pt idx="5" formatCode="#,##0.00">
                  <c:v>3160</c:v>
                </c:pt>
                <c:pt idx="6" formatCode="#,##0.00">
                  <c:v>27800</c:v>
                </c:pt>
                <c:pt idx="7" formatCode="#,##0.00">
                  <c:v>17126.2</c:v>
                </c:pt>
                <c:pt idx="8">
                  <c:v>500</c:v>
                </c:pt>
                <c:pt idx="9" formatCode="#,##0.00">
                  <c:v>2780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F94-414F-B4FE-123AE7126BA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669065237012238"/>
          <c:y val="1.5184579965204644E-2"/>
          <c:w val="0.31711352549441246"/>
          <c:h val="0.97427370697523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0.86336</cdr:x>
      <cdr:y>0.00518</cdr:y>
    </cdr:from>
    <cdr:to>
      <cdr:x>0.99146</cdr:x>
      <cdr:y>0.07179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7279977" y="28729"/>
          <a:ext cx="108012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dirty="0"/>
            <a:t>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0F87A-5E94-46C3-932E-89614350B782}" type="datetimeFigureOut">
              <a:rPr lang="ru-RU" smtClean="0"/>
              <a:pPr/>
              <a:t>20.11.2025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4AD6D-931E-40C3-8EF0-9336DD5D32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796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2F499-9AF1-4426-8CF4-EBA7189A3191}" type="datetimeFigureOut">
              <a:rPr lang="ru-RU" smtClean="0"/>
              <a:pPr/>
              <a:t>20.11.2025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4D320-23B6-4D5C-9B2C-8512AB542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9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4D320-23B6-4D5C-9B2C-8512AB542FF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558704"/>
      </p:ext>
    </p:extLst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32874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952065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99258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4116645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81863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308735"/>
      </p:ext>
    </p:extLst>
  </p:cSld>
  <p:clrMapOvr>
    <a:masterClrMapping/>
  </p:clrMapOvr>
  <p:transition spd="med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468968"/>
      </p:ext>
    </p:extLst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638074"/>
      </p:ext>
    </p:extLst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859175"/>
      </p:ext>
    </p:extLst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97935"/>
      </p:ext>
    </p:extLst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428360"/>
      </p:ext>
    </p:extLst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63943"/>
      </p:ext>
    </p:extLst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055377"/>
      </p:ext>
    </p:extLst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846471"/>
      </p:ext>
    </p:extLst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256827"/>
      </p:ext>
    </p:extLst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Финансовое управление Администрации Родионово-Несветайского района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25CF093-6EC9-4EE5-BF9E-6436D775B0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76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transition spd="med">
    <p:wheel spokes="8"/>
  </p:transition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0430"/>
            <a:ext cx="8686831" cy="6552728"/>
          </a:xfrm>
          <a:noFill/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1">
                <a:shade val="60000"/>
                <a:satMod val="11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6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6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6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6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6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60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    </a:t>
            </a:r>
            <a:br>
              <a:rPr lang="ru-R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бюджета </a:t>
            </a: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2026 год </a:t>
            </a:r>
            <a:b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2027 и 2028 годов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07" y="620688"/>
            <a:ext cx="3640396" cy="54908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7563" y="2901421"/>
            <a:ext cx="7611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образования города федерального значения</a:t>
            </a:r>
          </a:p>
          <a:p>
            <a:pPr algn="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муниципальный округ</a:t>
            </a:r>
          </a:p>
          <a:p>
            <a:pPr algn="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Волковское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2" y="306079"/>
            <a:ext cx="1237422" cy="15121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08000" y="252906"/>
            <a:ext cx="59442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</a:p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граждан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358082" y="2928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50" name="AutoShape 2" descr="Картинки по запросу картинки к бюджету по дохода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56147500"/>
              </p:ext>
            </p:extLst>
          </p:nvPr>
        </p:nvGraphicFramePr>
        <p:xfrm>
          <a:off x="460375" y="1124744"/>
          <a:ext cx="8432105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75656" y="642541"/>
            <a:ext cx="7416824" cy="41019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межбюджетных трансфертов на 2026год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4110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расходной части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712065" cy="3777622"/>
          </a:xfrm>
        </p:spPr>
        <p:txBody>
          <a:bodyPr>
            <a:norm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3974138581"/>
      </p:ext>
    </p:extLst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418" y="441547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Структура расходной части бюджета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779912" y="116632"/>
            <a:ext cx="525305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743941"/>
              </p:ext>
            </p:extLst>
          </p:nvPr>
        </p:nvGraphicFramePr>
        <p:xfrm>
          <a:off x="323528" y="908720"/>
          <a:ext cx="8709438" cy="5914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9958">
                  <a:extLst>
                    <a:ext uri="{9D8B030D-6E8A-4147-A177-3AD203B41FA5}">
                      <a16:colId xmlns:a16="http://schemas.microsoft.com/office/drawing/2014/main" val="2076622365"/>
                    </a:ext>
                  </a:extLst>
                </a:gridCol>
                <a:gridCol w="324262">
                  <a:extLst>
                    <a:ext uri="{9D8B030D-6E8A-4147-A177-3AD203B41FA5}">
                      <a16:colId xmlns:a16="http://schemas.microsoft.com/office/drawing/2014/main" val="856927503"/>
                    </a:ext>
                  </a:extLst>
                </a:gridCol>
                <a:gridCol w="340017">
                  <a:extLst>
                    <a:ext uri="{9D8B030D-6E8A-4147-A177-3AD203B41FA5}">
                      <a16:colId xmlns:a16="http://schemas.microsoft.com/office/drawing/2014/main" val="3860983027"/>
                    </a:ext>
                  </a:extLst>
                </a:gridCol>
                <a:gridCol w="1328558">
                  <a:extLst>
                    <a:ext uri="{9D8B030D-6E8A-4147-A177-3AD203B41FA5}">
                      <a16:colId xmlns:a16="http://schemas.microsoft.com/office/drawing/2014/main" val="1473523348"/>
                    </a:ext>
                  </a:extLst>
                </a:gridCol>
                <a:gridCol w="1033322">
                  <a:extLst>
                    <a:ext uri="{9D8B030D-6E8A-4147-A177-3AD203B41FA5}">
                      <a16:colId xmlns:a16="http://schemas.microsoft.com/office/drawing/2014/main" val="2523316579"/>
                    </a:ext>
                  </a:extLst>
                </a:gridCol>
                <a:gridCol w="1033321">
                  <a:extLst>
                    <a:ext uri="{9D8B030D-6E8A-4147-A177-3AD203B41FA5}">
                      <a16:colId xmlns:a16="http://schemas.microsoft.com/office/drawing/2014/main" val="284219668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Рз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 г. план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 г. проект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 г. проект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537581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171 407,5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164 275,9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155 928,8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0041501"/>
                  </a:ext>
                </a:extLst>
              </a:tr>
              <a:tr h="1757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61 002,7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67 217,4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69 946,2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extLst>
                  <a:ext uri="{0D108BD9-81ED-4DB2-BD59-A6C34878D82A}">
                    <a16:rowId xmlns:a16="http://schemas.microsoft.com/office/drawing/2014/main" val="4237552392"/>
                  </a:ext>
                </a:extLst>
              </a:tr>
              <a:tr h="17574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Функционирование высшего должностного лица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3 300,4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3 437,5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3 577,8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44802229"/>
                  </a:ext>
                </a:extLst>
              </a:tr>
              <a:tr h="32078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Функционирование законодательных (представительных) органов государственной власти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14 036,8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14 639,2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15 236,4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968416139"/>
                  </a:ext>
                </a:extLst>
              </a:tr>
              <a:tr h="17574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Функционирование местных администраций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44 975,4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46 843,6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48 754,6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668026984"/>
                  </a:ext>
                </a:extLst>
              </a:tr>
              <a:tr h="20116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extLst>
                  <a:ext uri="{0D108BD9-81ED-4DB2-BD59-A6C34878D82A}">
                    <a16:rowId xmlns:a16="http://schemas.microsoft.com/office/drawing/2014/main" val="211426556"/>
                  </a:ext>
                </a:extLst>
              </a:tr>
              <a:tr h="14674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effectLst/>
                        </a:rPr>
                        <a:t>2 118,5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2 197,1</a:t>
                      </a: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2 277,4</a:t>
                      </a:r>
                    </a:p>
                  </a:txBody>
                  <a:tcPr marL="1374" marR="1374" marT="1374" marB="0" anchor="ctr"/>
                </a:tc>
                <a:extLst>
                  <a:ext uri="{0D108BD9-81ED-4DB2-BD59-A6C34878D82A}">
                    <a16:rowId xmlns:a16="http://schemas.microsoft.com/office/drawing/2014/main" val="2670344988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312,5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325,2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063971169"/>
                  </a:ext>
                </a:extLst>
              </a:tr>
              <a:tr h="285022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312,5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325,2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76058023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350,0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364,8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380,7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27871474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Общеэкономические вопросы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344,0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359,0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53742202"/>
                  </a:ext>
                </a:extLst>
              </a:tr>
              <a:tr h="204753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Другие вопросы в области национальной экономики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972500723"/>
                  </a:ext>
                </a:extLst>
              </a:tr>
              <a:tr h="20146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54 560,20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52 166,20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52 236,80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778565648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54 560,20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52 166,20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52 236,80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93766240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312,5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325,2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92051258"/>
                  </a:ext>
                </a:extLst>
              </a:tr>
              <a:tr h="204753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312,5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325,2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573814022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3 160,0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2 067,3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2 074,2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622674560"/>
                  </a:ext>
                </a:extLst>
              </a:tr>
              <a:tr h="29177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560,0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584,0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607,0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632399034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Молодежная политика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1 800,0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650,0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515035536"/>
                  </a:ext>
                </a:extLst>
              </a:tr>
              <a:tr h="14674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Другие вопросы в области образования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800,0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833,3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867,2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643722104"/>
                  </a:ext>
                </a:extLst>
              </a:tr>
              <a:tr h="1467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27 800,0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21 475,6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10 032,0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145475057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Культура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27 800,0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21 475,6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10 032,0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51314178"/>
                  </a:ext>
                </a:extLst>
              </a:tr>
              <a:tr h="18181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17 126,2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17 838,8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18 566,5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04467486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1 615,3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1 682,5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1 751,1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479444990"/>
                  </a:ext>
                </a:extLst>
              </a:tr>
              <a:tr h="17574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2 827,4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2 945,1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3 065,2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29778515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8 648,2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9 008,0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9 375,5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954687910"/>
                  </a:ext>
                </a:extLst>
              </a:tr>
              <a:tr h="1467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>
                          <a:effectLst/>
                        </a:rPr>
                        <a:t>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520,8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542,0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894114390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520,8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542,0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140094962"/>
                  </a:ext>
                </a:extLst>
              </a:tr>
              <a:tr h="1757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>
                          <a:effectLst/>
                        </a:rPr>
                        <a:t>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effectLst/>
                        </a:rPr>
                        <a:t>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2 780,0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609330335"/>
                  </a:ext>
                </a:extLst>
              </a:tr>
              <a:tr h="14315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Периодическая печать и издательства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effectLst/>
                        </a:rPr>
                        <a:t>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74" marR="1374" marT="13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2 780,0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52175353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54568" y="5393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651576"/>
      </p:ext>
    </p:extLst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71480"/>
            <a:ext cx="7515944" cy="5532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773998"/>
              </p:ext>
            </p:extLst>
          </p:nvPr>
        </p:nvGraphicFramePr>
        <p:xfrm>
          <a:off x="319998" y="1252422"/>
          <a:ext cx="8712968" cy="545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0352" y="78778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391" y="624110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8"/>
            <a:ext cx="7920880" cy="37776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бюджетирование с точки зрения правового регулирования носит основополагающий характер, так как нормативные правовые акты закрепляют основы бюджетного планирования, критерии отбора направлений достижения результатов, критерии оценки эффективности проведенных расходов.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определяются как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206894"/>
      </p:ext>
    </p:extLst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391" y="624110"/>
            <a:ext cx="7398096" cy="5287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МУНИЦИПАЛЬНЫХ ПРОГРАММ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804177"/>
              </p:ext>
            </p:extLst>
          </p:nvPr>
        </p:nvGraphicFramePr>
        <p:xfrm>
          <a:off x="755572" y="1340768"/>
          <a:ext cx="8136907" cy="5467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7856">
                  <a:extLst>
                    <a:ext uri="{9D8B030D-6E8A-4147-A177-3AD203B41FA5}">
                      <a16:colId xmlns:a16="http://schemas.microsoft.com/office/drawing/2014/main" val="3588980937"/>
                    </a:ext>
                  </a:extLst>
                </a:gridCol>
                <a:gridCol w="1113017">
                  <a:extLst>
                    <a:ext uri="{9D8B030D-6E8A-4147-A177-3AD203B41FA5}">
                      <a16:colId xmlns:a16="http://schemas.microsoft.com/office/drawing/2014/main" val="3901884196"/>
                    </a:ext>
                  </a:extLst>
                </a:gridCol>
                <a:gridCol w="1113017">
                  <a:extLst>
                    <a:ext uri="{9D8B030D-6E8A-4147-A177-3AD203B41FA5}">
                      <a16:colId xmlns:a16="http://schemas.microsoft.com/office/drawing/2014/main" val="1739443635"/>
                    </a:ext>
                  </a:extLst>
                </a:gridCol>
                <a:gridCol w="1113017">
                  <a:extLst>
                    <a:ext uri="{9D8B030D-6E8A-4147-A177-3AD203B41FA5}">
                      <a16:colId xmlns:a16="http://schemas.microsoft.com/office/drawing/2014/main" val="258229520"/>
                    </a:ext>
                  </a:extLst>
                </a:gridCol>
              </a:tblGrid>
              <a:tr h="616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 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55389"/>
                  </a:ext>
                </a:extLst>
              </a:tr>
              <a:tr h="305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89 750,2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79 219,7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67 416,1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689462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«ФИЗИЧЕСКАЯ КУЛЬТУРА И СПОРТ 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520,8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542,0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774375"/>
                  </a:ext>
                </a:extLst>
              </a:tr>
              <a:tr h="305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«БЕЗОПАСНОСТЬ»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025554"/>
                  </a:ext>
                </a:extLst>
              </a:tr>
              <a:tr h="305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«КУЛЬТУРА»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27 800,0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21 475,6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10 032,0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788425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«БЛАГОУСТРОЙСТВО»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54 560,20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52 166,20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52 236,80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391613"/>
                  </a:ext>
                </a:extLst>
              </a:tr>
              <a:tr h="305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«ЭКОЛОГИЯ»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312,5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325,2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546113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«СОДЕЙСТВИЕ ЗАНЯТОСТИ»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330,0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344,0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359,0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018647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ЭКОНОМИКИ»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29539"/>
                  </a:ext>
                </a:extLst>
              </a:tr>
              <a:tr h="617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«ИНФОРМАЦИОННЫЕ СИСТЕМЫ»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2 780,0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087420"/>
                  </a:ext>
                </a:extLst>
              </a:tr>
              <a:tr h="440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«МОЛОДЕЖНАЯ ПОЛИТИКА»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1 800,0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650,0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592868"/>
                  </a:ext>
                </a:extLst>
              </a:tr>
              <a:tr h="7784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«УПРАВЛЕНИЕ МУНИЦИПАЛЬНЫМИ ФИНАНСАМИ»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560,0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584,0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607,0</a:t>
                      </a:r>
                    </a:p>
                  </a:txBody>
                  <a:tcPr marL="6350" marR="6350" marT="635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5958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84367" y="933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35058"/>
      </p:ext>
    </p:extLst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34198"/>
            <a:ext cx="6589199" cy="1280890"/>
          </a:xfrm>
        </p:spPr>
        <p:txBody>
          <a:bodyPr>
            <a:norm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«ФИЗИЧЕСКАЯ КУЛЬТУРА И СПОРТ 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6362"/>
            <a:ext cx="3800887" cy="2595006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14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57197"/>
              </p:ext>
            </p:extLst>
          </p:nvPr>
        </p:nvGraphicFramePr>
        <p:xfrm>
          <a:off x="683568" y="1385884"/>
          <a:ext cx="7992889" cy="2761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5">
                  <a:extLst>
                    <a:ext uri="{9D8B030D-6E8A-4147-A177-3AD203B41FA5}">
                      <a16:colId xmlns:a16="http://schemas.microsoft.com/office/drawing/2014/main" val="2317814366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645390184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1137942293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845138235"/>
                    </a:ext>
                  </a:extLst>
                </a:gridCol>
              </a:tblGrid>
              <a:tr h="620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2983"/>
                  </a:ext>
                </a:extLst>
              </a:tr>
              <a:tr h="774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деятельности учреждений в области физической культуры и спорта, проведение физкультурных мероприятий, а также государственную поддержку развития физической культуры в субъектах Российской Федерации и муниципальных образованиях»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520,8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542,0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5008"/>
                  </a:ext>
                </a:extLst>
              </a:tr>
            </a:tbl>
          </a:graphicData>
        </a:graphic>
      </p:graphicFrame>
      <p:pic>
        <p:nvPicPr>
          <p:cNvPr id="13" name="Picture 2" descr="https://sun9-21.userapi.com/impg/jSXy1Lq2NnxnE0xVah-AdL6frWdVh0PJnrLkrw/LJWBRBdonQE.jpg?size=1280x886&amp;quality=95&amp;sign=a3d1d44d895ffbe24327d90e52c73a7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98977"/>
            <a:ext cx="3849519" cy="26645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21" y="4195506"/>
            <a:ext cx="3778542" cy="25097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059" y="648020"/>
            <a:ext cx="7386420" cy="644650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«БЕЗОПАСНОСТЬ»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779912" y="116632"/>
            <a:ext cx="525305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08359"/>
              </p:ext>
            </p:extLst>
          </p:nvPr>
        </p:nvGraphicFramePr>
        <p:xfrm>
          <a:off x="971600" y="1340768"/>
          <a:ext cx="7920879" cy="5422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928">
                  <a:extLst>
                    <a:ext uri="{9D8B030D-6E8A-4147-A177-3AD203B41FA5}">
                      <a16:colId xmlns:a16="http://schemas.microsoft.com/office/drawing/2014/main" val="759157476"/>
                    </a:ext>
                  </a:extLst>
                </a:gridCol>
                <a:gridCol w="1093317">
                  <a:extLst>
                    <a:ext uri="{9D8B030D-6E8A-4147-A177-3AD203B41FA5}">
                      <a16:colId xmlns:a16="http://schemas.microsoft.com/office/drawing/2014/main" val="1075868714"/>
                    </a:ext>
                  </a:extLst>
                </a:gridCol>
                <a:gridCol w="1093317">
                  <a:extLst>
                    <a:ext uri="{9D8B030D-6E8A-4147-A177-3AD203B41FA5}">
                      <a16:colId xmlns:a16="http://schemas.microsoft.com/office/drawing/2014/main" val="1843476878"/>
                    </a:ext>
                  </a:extLst>
                </a:gridCol>
                <a:gridCol w="1093317">
                  <a:extLst>
                    <a:ext uri="{9D8B030D-6E8A-4147-A177-3AD203B41FA5}">
                      <a16:colId xmlns:a16="http://schemas.microsoft.com/office/drawing/2014/main" val="2045020548"/>
                    </a:ext>
                  </a:extLst>
                </a:gridCol>
              </a:tblGrid>
              <a:tr h="717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801997"/>
                  </a:ext>
                </a:extLst>
              </a:tr>
              <a:tr h="5321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 правонарушений»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260,4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271,0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866622"/>
                  </a:ext>
                </a:extLst>
              </a:tr>
              <a:tr h="5321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 терроризма и экстремизма»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260,4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271,0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745843"/>
                  </a:ext>
                </a:extLst>
              </a:tr>
              <a:tr h="9045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 незаконного потребления наркотических средств»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260,4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271,0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1431"/>
                  </a:ext>
                </a:extLst>
              </a:tr>
              <a:tr h="9045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«Реализация мер по профилактике 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транспортного травматизма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52,1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54,2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656316"/>
                  </a:ext>
                </a:extLst>
              </a:tr>
              <a:tr h="1809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260,4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271,0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9706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26110" y="9682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483525"/>
      </p:ext>
    </p:extLst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17553"/>
            <a:ext cx="3888432" cy="33317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8"/>
            <a:ext cx="4085269" cy="31471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2" descr="C:\Users\volko\Desktop\df420e53-937b-47d9-987b-b60f6e0927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88156"/>
            <a:ext cx="4286908" cy="31611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2" y="3273522"/>
            <a:ext cx="3092246" cy="3092246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059" y="705946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«КУЛЬТУРА»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163698"/>
              </p:ext>
            </p:extLst>
          </p:nvPr>
        </p:nvGraphicFramePr>
        <p:xfrm>
          <a:off x="755573" y="1340768"/>
          <a:ext cx="8064898" cy="525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5397">
                  <a:extLst>
                    <a:ext uri="{9D8B030D-6E8A-4147-A177-3AD203B41FA5}">
                      <a16:colId xmlns:a16="http://schemas.microsoft.com/office/drawing/2014/main" val="3314198640"/>
                    </a:ext>
                  </a:extLst>
                </a:gridCol>
                <a:gridCol w="1103167">
                  <a:extLst>
                    <a:ext uri="{9D8B030D-6E8A-4147-A177-3AD203B41FA5}">
                      <a16:colId xmlns:a16="http://schemas.microsoft.com/office/drawing/2014/main" val="3397714877"/>
                    </a:ext>
                  </a:extLst>
                </a:gridCol>
                <a:gridCol w="1103167">
                  <a:extLst>
                    <a:ext uri="{9D8B030D-6E8A-4147-A177-3AD203B41FA5}">
                      <a16:colId xmlns:a16="http://schemas.microsoft.com/office/drawing/2014/main" val="2990112798"/>
                    </a:ext>
                  </a:extLst>
                </a:gridCol>
                <a:gridCol w="1103167">
                  <a:extLst>
                    <a:ext uri="{9D8B030D-6E8A-4147-A177-3AD203B41FA5}">
                      <a16:colId xmlns:a16="http://schemas.microsoft.com/office/drawing/2014/main" val="1675340975"/>
                    </a:ext>
                  </a:extLst>
                </a:gridCol>
              </a:tblGrid>
              <a:tr h="973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336779"/>
                  </a:ext>
                </a:extLst>
              </a:tr>
              <a:tr h="973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и проведение досуговых мероприятий»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25209"/>
                  </a:ext>
                </a:extLst>
              </a:tr>
              <a:tr h="1654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и проведение городских праздничных и иных зрелищных мероприятий»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20 800,0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15 000,0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6 032,0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22497"/>
                  </a:ext>
                </a:extLst>
              </a:tr>
              <a:tr h="1654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мероприятий по сохранению и развитию местных традиций и обрядов»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1 475,6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3559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12360" y="9682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326335"/>
      </p:ext>
    </p:extLst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21284"/>
            <a:ext cx="7303048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бюджетного процесса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99592" y="1484784"/>
            <a:ext cx="7689677" cy="511377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выплачиваемые из бюджета денежные средства;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превышение доходов бюджета над расходами бюджета;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доходами бюджета;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Расходное обязательство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обусловленная законом, договором, или соглашением  обязанность предоставить средства из бюджета МО.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комплекс мероприятий, увязанных по ресурсам, срокам и исполнителям, направленных на достижение целей социального и экономического развития в определенной сфере</a:t>
            </a:r>
          </a:p>
        </p:txBody>
      </p:sp>
      <p:pic>
        <p:nvPicPr>
          <p:cNvPr id="6" name="Рисунок 5" descr="a72a3d4c70a945e7e2a2c64f45ba300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9768" y="5373216"/>
            <a:ext cx="2094232" cy="148478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276999"/>
            <a:ext cx="2279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</a:t>
            </a:r>
          </a:p>
        </p:txBody>
      </p:sp>
    </p:spTree>
    <p:extLst>
      <p:ext uri="{BB962C8B-B14F-4D97-AF65-F5344CB8AC3E}">
        <p14:creationId xmlns:p14="http://schemas.microsoft.com/office/powerpoint/2010/main" val="2989051531"/>
      </p:ext>
    </p:extLst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4438594" cy="31683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854" y="3717032"/>
            <a:ext cx="4114122" cy="29902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1" y="3717032"/>
            <a:ext cx="4151584" cy="29902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51804484"/>
      </p:ext>
    </p:extLst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05946"/>
            <a:ext cx="7740352" cy="528798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«БЛАГОУСТРОЙСТВО»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66215"/>
              </p:ext>
            </p:extLst>
          </p:nvPr>
        </p:nvGraphicFramePr>
        <p:xfrm>
          <a:off x="755573" y="1340768"/>
          <a:ext cx="8064898" cy="525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5397">
                  <a:extLst>
                    <a:ext uri="{9D8B030D-6E8A-4147-A177-3AD203B41FA5}">
                      <a16:colId xmlns:a16="http://schemas.microsoft.com/office/drawing/2014/main" val="3314198640"/>
                    </a:ext>
                  </a:extLst>
                </a:gridCol>
                <a:gridCol w="1103167">
                  <a:extLst>
                    <a:ext uri="{9D8B030D-6E8A-4147-A177-3AD203B41FA5}">
                      <a16:colId xmlns:a16="http://schemas.microsoft.com/office/drawing/2014/main" val="3397714877"/>
                    </a:ext>
                  </a:extLst>
                </a:gridCol>
                <a:gridCol w="1103167">
                  <a:extLst>
                    <a:ext uri="{9D8B030D-6E8A-4147-A177-3AD203B41FA5}">
                      <a16:colId xmlns:a16="http://schemas.microsoft.com/office/drawing/2014/main" val="2990112798"/>
                    </a:ext>
                  </a:extLst>
                </a:gridCol>
                <a:gridCol w="1103167">
                  <a:extLst>
                    <a:ext uri="{9D8B030D-6E8A-4147-A177-3AD203B41FA5}">
                      <a16:colId xmlns:a16="http://schemas.microsoft.com/office/drawing/2014/main" val="1675340975"/>
                    </a:ext>
                  </a:extLst>
                </a:gridCol>
              </a:tblGrid>
              <a:tr h="973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336779"/>
                  </a:ext>
                </a:extLst>
              </a:tr>
              <a:tr h="973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«Благоустройство внутриквартальной территории»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25 527,90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24 248,60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24 229,90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25209"/>
                  </a:ext>
                </a:extLst>
              </a:tr>
              <a:tr h="1654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«Озеленение территории муниципального образования»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28 536,90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27 414,40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27 487,60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22497"/>
                  </a:ext>
                </a:extLst>
              </a:tr>
              <a:tr h="1654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«Мероприятия по обеспечению доступности городской среды для маломобильных групп населения»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495,40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503,20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519,30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3559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4368" y="9682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2167516"/>
      </p:ext>
    </p:extLst>
  </p:cSld>
  <p:clrMapOvr>
    <a:masterClrMapping/>
  </p:clrMapOvr>
  <p:transition spd="med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0" y="116632"/>
            <a:ext cx="8836333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88" y="4360260"/>
            <a:ext cx="4335325" cy="24386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0" y="4360312"/>
            <a:ext cx="4335325" cy="2438621"/>
          </a:xfrm>
          <a:prstGeom prst="rect">
            <a:avLst/>
          </a:prstGeom>
        </p:spPr>
      </p:pic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bg1"/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348348744"/>
      </p:ext>
    </p:extLst>
  </p:cSld>
  <p:clrMapOvr>
    <a:masterClrMapping/>
  </p:clrMapOvr>
  <p:transition spd="med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5" y="1232407"/>
            <a:ext cx="4716016" cy="26527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90" y="260648"/>
            <a:ext cx="4207028" cy="397302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 descr="Изображение выглядит как на открытом воздухе, небо, земл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A278032-4E7B-C3A4-8530-9846851D3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19" y="3797640"/>
            <a:ext cx="4380862" cy="3228337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Рисунок 10" descr="Изображение выглядит как на открытом воздухе, небо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84E5617-743F-937E-B057-E552ACE89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00" y="3595745"/>
            <a:ext cx="4365599" cy="3273947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24110"/>
            <a:ext cx="7416823" cy="860674"/>
          </a:xfrm>
        </p:spPr>
        <p:txBody>
          <a:bodyPr>
            <a:normAutofit/>
          </a:bodyPr>
          <a:lstStyle/>
          <a:p>
            <a:pPr font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внутриквартальной территории»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533A08-9CBE-4AE5-889A-CF3439C381E7}"/>
              </a:ext>
            </a:extLst>
          </p:cNvPr>
          <p:cNvSpPr/>
          <p:nvPr/>
        </p:nvSpPr>
        <p:spPr>
          <a:xfrm>
            <a:off x="1632807" y="1920166"/>
            <a:ext cx="5976664" cy="3197410"/>
          </a:xfrm>
          <a:prstGeom prst="ellipse">
            <a:avLst/>
          </a:prstGeom>
          <a:solidFill>
            <a:srgbClr val="FCEEE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Благоустройство внутриквартальной территории муниципального образования в пределах установленных полномочий: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2026г.</a:t>
            </a:r>
            <a:r>
              <a:rPr lang="ru-RU" dirty="0">
                <a:solidFill>
                  <a:schemeClr val="tx1"/>
                </a:solidFill>
              </a:rPr>
              <a:t>-25 527,9 тыс. руб.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2027г.</a:t>
            </a:r>
            <a:r>
              <a:rPr lang="ru-RU" dirty="0">
                <a:solidFill>
                  <a:schemeClr val="tx1"/>
                </a:solidFill>
              </a:rPr>
              <a:t>-24 248,6 тыс. руб.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2028г.</a:t>
            </a:r>
            <a:r>
              <a:rPr lang="ru-RU" dirty="0">
                <a:solidFill>
                  <a:schemeClr val="tx1"/>
                </a:solidFill>
              </a:rPr>
              <a:t>-24 229,9 тыс. руб.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4036615548"/>
      </p:ext>
    </p:extLst>
  </p:cSld>
  <p:clrMapOvr>
    <a:masterClrMapping/>
  </p:clrMapOvr>
  <p:transition spd="med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8E6E71-E43B-1470-DDF2-7062AB4E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15" y="3501303"/>
            <a:ext cx="5657096" cy="3499189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95B94B-4069-C451-9FE8-1DE440AC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30" y="959829"/>
            <a:ext cx="4267302" cy="307260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3B9CA-A760-8158-BC63-FE29D1334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7" y="1050717"/>
            <a:ext cx="4552179" cy="3024337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24110"/>
            <a:ext cx="7416823" cy="860674"/>
          </a:xfrm>
        </p:spPr>
        <p:txBody>
          <a:bodyPr>
            <a:normAutofit/>
          </a:bodyPr>
          <a:lstStyle/>
          <a:p>
            <a:pPr font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«Озеленение территории муниципального образования»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87174E9-5E80-298B-4403-074FF3F437B2}"/>
              </a:ext>
            </a:extLst>
          </p:cNvPr>
          <p:cNvSpPr/>
          <p:nvPr/>
        </p:nvSpPr>
        <p:spPr>
          <a:xfrm>
            <a:off x="1583667" y="1624468"/>
            <a:ext cx="6075235" cy="3244691"/>
          </a:xfrm>
          <a:prstGeom prst="ellipse">
            <a:avLst/>
          </a:prstGeom>
          <a:solidFill>
            <a:srgbClr val="FCEEE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 Озеленение территории</a:t>
            </a:r>
            <a:br>
              <a:rPr lang="ru-RU" dirty="0">
                <a:solidFill>
                  <a:srgbClr val="444444"/>
                </a:solidFill>
                <a:latin typeface="+mn-lt"/>
                <a:cs typeface="Calibri"/>
              </a:rPr>
            </a:br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          муниципального образования в пределах установленных полномочий:</a:t>
            </a:r>
            <a:endParaRPr lang="en-US" dirty="0">
              <a:solidFill>
                <a:srgbClr val="444444"/>
              </a:solidFill>
              <a:latin typeface="+mn-lt"/>
              <a:cs typeface="Calibri"/>
            </a:endParaRPr>
          </a:p>
          <a:p>
            <a:pPr marL="685800" lvl="1"/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- </a:t>
            </a:r>
            <a:r>
              <a:rPr lang="ru-RU" b="1" dirty="0">
                <a:solidFill>
                  <a:srgbClr val="444444"/>
                </a:solidFill>
                <a:latin typeface="+mn-lt"/>
                <a:cs typeface="Calibri"/>
              </a:rPr>
              <a:t>2026г.</a:t>
            </a:r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- 28 536,9 тыс. руб.</a:t>
            </a:r>
            <a:endParaRPr lang="en-US" dirty="0">
              <a:solidFill>
                <a:srgbClr val="444444"/>
              </a:solidFill>
              <a:latin typeface="+mn-lt"/>
              <a:cs typeface="Calibri"/>
            </a:endParaRPr>
          </a:p>
          <a:p>
            <a:pPr marL="685800" lvl="1"/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- </a:t>
            </a:r>
            <a:r>
              <a:rPr lang="ru-RU" b="1" dirty="0">
                <a:solidFill>
                  <a:srgbClr val="444444"/>
                </a:solidFill>
                <a:latin typeface="+mn-lt"/>
                <a:cs typeface="Calibri"/>
              </a:rPr>
              <a:t>2027г.</a:t>
            </a:r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- 27 414,4 тыс. руб. </a:t>
            </a:r>
            <a:endParaRPr lang="en-US" dirty="0">
              <a:solidFill>
                <a:srgbClr val="444444"/>
              </a:solidFill>
              <a:latin typeface="+mn-lt"/>
              <a:cs typeface="Calibri"/>
            </a:endParaRPr>
          </a:p>
          <a:p>
            <a:pPr marL="685800" lvl="1"/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- </a:t>
            </a:r>
            <a:r>
              <a:rPr lang="ru-RU" b="1" dirty="0">
                <a:solidFill>
                  <a:srgbClr val="444444"/>
                </a:solidFill>
                <a:latin typeface="+mn-lt"/>
                <a:cs typeface="Calibri"/>
              </a:rPr>
              <a:t>2028г.</a:t>
            </a:r>
            <a:r>
              <a:rPr lang="ru-RU" dirty="0">
                <a:solidFill>
                  <a:srgbClr val="444444"/>
                </a:solidFill>
                <a:latin typeface="+mn-lt"/>
                <a:cs typeface="Calibri"/>
              </a:rPr>
              <a:t>- 27 487,6 тыс. 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2783313411"/>
      </p:ext>
    </p:extLst>
  </p:cSld>
  <p:clrMapOvr>
    <a:masterClrMapping/>
  </p:clrMapOvr>
  <p:transition spd="med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а открытом воздухе, машина, Наземный транспорт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0F79006A-78A7-222B-C13B-2FB0D4D4B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09817"/>
            <a:ext cx="3312368" cy="377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на открытом воздухе, земля, забор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11DDCAB8-EB97-290A-42F6-60B106F6A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85" y="3298560"/>
            <a:ext cx="4624712" cy="34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020" y="624110"/>
            <a:ext cx="7669980" cy="860674"/>
          </a:xfrm>
        </p:spPr>
        <p:txBody>
          <a:bodyPr>
            <a:noAutofit/>
          </a:bodyPr>
          <a:lstStyle/>
          <a:p>
            <a:pPr font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«Мероприятия по обеспечению доступности городской среды для маломобильных групп населения»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3719FDD-F0AA-9EF2-A249-A029B08A2A34}"/>
              </a:ext>
            </a:extLst>
          </p:cNvPr>
          <p:cNvSpPr/>
          <p:nvPr/>
        </p:nvSpPr>
        <p:spPr>
          <a:xfrm>
            <a:off x="1691680" y="1700808"/>
            <a:ext cx="5976664" cy="3197410"/>
          </a:xfrm>
          <a:prstGeom prst="ellipse">
            <a:avLst/>
          </a:prstGeom>
          <a:solidFill>
            <a:srgbClr val="FCEEE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lvl="1" algn="ctr"/>
            <a:r>
              <a:rPr lang="ru-RU" dirty="0">
                <a:solidFill>
                  <a:srgbClr val="444444"/>
                </a:solidFill>
                <a:cs typeface="Arial"/>
              </a:rPr>
              <a:t> Проведение в установленном                   порядке минимально необходимых мероприятий по обеспечению доступности городской среды для маломобильных групп населения:</a:t>
            </a:r>
            <a:r>
              <a:rPr lang="en-US" dirty="0">
                <a:solidFill>
                  <a:srgbClr val="444444"/>
                </a:solidFill>
                <a:cs typeface="Arial"/>
              </a:rPr>
              <a:t>​</a:t>
            </a:r>
            <a:endParaRPr lang="ru-RU" dirty="0"/>
          </a:p>
          <a:p>
            <a:pPr algn="ctr"/>
            <a:r>
              <a:rPr lang="ru-RU" dirty="0">
                <a:solidFill>
                  <a:srgbClr val="444444"/>
                </a:solidFill>
                <a:cs typeface="Calibri"/>
              </a:rPr>
              <a:t>- </a:t>
            </a:r>
            <a:r>
              <a:rPr lang="ru-RU" b="1" dirty="0">
                <a:solidFill>
                  <a:srgbClr val="444444"/>
                </a:solidFill>
                <a:cs typeface="Calibri"/>
              </a:rPr>
              <a:t>2026г.</a:t>
            </a:r>
            <a:r>
              <a:rPr lang="ru-RU" dirty="0">
                <a:solidFill>
                  <a:srgbClr val="444444"/>
                </a:solidFill>
                <a:cs typeface="Calibri"/>
              </a:rPr>
              <a:t>-495,4 тыс. руб.</a:t>
            </a:r>
            <a:endParaRPr lang="en-US" dirty="0">
              <a:solidFill>
                <a:srgbClr val="444444"/>
              </a:solidFill>
              <a:cs typeface="Calibri"/>
            </a:endParaRPr>
          </a:p>
          <a:p>
            <a:pPr algn="ctr"/>
            <a:r>
              <a:rPr lang="ru-RU" dirty="0">
                <a:solidFill>
                  <a:srgbClr val="444444"/>
                </a:solidFill>
                <a:cs typeface="Calibri"/>
              </a:rPr>
              <a:t>- </a:t>
            </a:r>
            <a:r>
              <a:rPr lang="ru-RU" b="1" dirty="0">
                <a:solidFill>
                  <a:srgbClr val="444444"/>
                </a:solidFill>
                <a:cs typeface="Calibri"/>
              </a:rPr>
              <a:t>2027г.</a:t>
            </a:r>
            <a:r>
              <a:rPr lang="ru-RU" dirty="0">
                <a:solidFill>
                  <a:srgbClr val="444444"/>
                </a:solidFill>
                <a:cs typeface="Calibri"/>
              </a:rPr>
              <a:t>-503,2 тыс. руб.</a:t>
            </a:r>
            <a:endParaRPr lang="en-US" dirty="0">
              <a:solidFill>
                <a:srgbClr val="444444"/>
              </a:solidFill>
              <a:cs typeface="Calibri"/>
            </a:endParaRPr>
          </a:p>
          <a:p>
            <a:pPr algn="ctr"/>
            <a:r>
              <a:rPr lang="ru-RU" dirty="0">
                <a:solidFill>
                  <a:srgbClr val="444444"/>
                </a:solidFill>
                <a:cs typeface="Calibri"/>
              </a:rPr>
              <a:t>- </a:t>
            </a:r>
            <a:r>
              <a:rPr lang="ru-RU" b="1" dirty="0">
                <a:solidFill>
                  <a:srgbClr val="444444"/>
                </a:solidFill>
                <a:cs typeface="Calibri"/>
              </a:rPr>
              <a:t>2028г.</a:t>
            </a:r>
            <a:r>
              <a:rPr lang="ru-RU" dirty="0">
                <a:solidFill>
                  <a:srgbClr val="444444"/>
                </a:solidFill>
                <a:cs typeface="Calibri"/>
              </a:rPr>
              <a:t>-519,3 тыс. руб.​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2658037602"/>
      </p:ext>
    </p:extLst>
  </p:cSld>
  <p:clrMapOvr>
    <a:masterClrMapping/>
  </p:clrMapOvr>
  <p:transition spd="med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r="6452"/>
          <a:stretch/>
        </p:blipFill>
        <p:spPr>
          <a:xfrm>
            <a:off x="1187624" y="2348880"/>
            <a:ext cx="2794051" cy="44084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05946"/>
            <a:ext cx="6589199" cy="528798"/>
          </a:xfrm>
        </p:spPr>
        <p:txBody>
          <a:bodyPr>
            <a:norm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«ЭКОЛОГИЯ»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743507"/>
              </p:ext>
            </p:extLst>
          </p:nvPr>
        </p:nvGraphicFramePr>
        <p:xfrm>
          <a:off x="683568" y="1385884"/>
          <a:ext cx="7992889" cy="1663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5">
                  <a:extLst>
                    <a:ext uri="{9D8B030D-6E8A-4147-A177-3AD203B41FA5}">
                      <a16:colId xmlns:a16="http://schemas.microsoft.com/office/drawing/2014/main" val="2317814366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645390184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1137942293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845138235"/>
                    </a:ext>
                  </a:extLst>
                </a:gridCol>
              </a:tblGrid>
              <a:tr h="620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2983"/>
                  </a:ext>
                </a:extLst>
              </a:tr>
              <a:tr h="774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«Экологическое просвещение, а также организация экологического воспитания и формирования экологической культуры»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52,1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54,2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5008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17032"/>
            <a:ext cx="4305175" cy="286832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321393"/>
      </p:ext>
    </p:extLst>
  </p:cSld>
  <p:clrMapOvr>
    <a:masterClrMapping/>
  </p:clrMapOvr>
  <p:transition spd="med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2" y="3528026"/>
            <a:ext cx="4128457" cy="3096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81528"/>
            <a:ext cx="4322411" cy="31701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Изображение выглядит как на открытом воздухе, трава, осень, падение&#10;&#10;Автоматически созданное описание">
            <a:extLst>
              <a:ext uri="{FF2B5EF4-FFF2-40B4-BE49-F238E27FC236}">
                <a16:creationId xmlns:a16="http://schemas.microsoft.com/office/drawing/2014/main" id="{BFF127ED-5D3E-ADC9-375A-6327BD82F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26" y="116632"/>
            <a:ext cx="5249889" cy="3741542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3359283144"/>
      </p:ext>
    </p:extLst>
  </p:cSld>
  <p:clrMapOvr>
    <a:masterClrMapping/>
  </p:clrMapOvr>
  <p:transition spd="med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88680"/>
            <a:ext cx="7473527" cy="528798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«СОДЕЙСТВИЕ ЗАНЯТОСТИ»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296518"/>
              </p:ext>
            </p:extLst>
          </p:nvPr>
        </p:nvGraphicFramePr>
        <p:xfrm>
          <a:off x="683568" y="1385884"/>
          <a:ext cx="7992889" cy="1938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5">
                  <a:extLst>
                    <a:ext uri="{9D8B030D-6E8A-4147-A177-3AD203B41FA5}">
                      <a16:colId xmlns:a16="http://schemas.microsoft.com/office/drawing/2014/main" val="2317814366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645390184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1137942293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845138235"/>
                    </a:ext>
                  </a:extLst>
                </a:gridCol>
              </a:tblGrid>
              <a:tr h="620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2983"/>
                  </a:ext>
                </a:extLst>
              </a:tr>
              <a:tr h="774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и финансирование: проведение оплачиваемых общественных работ; временного трудоустройства»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344,0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359,0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5008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" name="Рисунок 4" descr="2-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348655"/>
            <a:ext cx="5112568" cy="340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020204"/>
      </p:ext>
    </p:extLst>
  </p:cSld>
  <p:clrMapOvr>
    <a:masterClrMapping/>
  </p:clrMapOvr>
  <p:transition spd="med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88680"/>
            <a:ext cx="7473527" cy="528798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ЭКОНОМИКИ»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529959"/>
              </p:ext>
            </p:extLst>
          </p:nvPr>
        </p:nvGraphicFramePr>
        <p:xfrm>
          <a:off x="683568" y="1385884"/>
          <a:ext cx="7992889" cy="1606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5">
                  <a:extLst>
                    <a:ext uri="{9D8B030D-6E8A-4147-A177-3AD203B41FA5}">
                      <a16:colId xmlns:a16="http://schemas.microsoft.com/office/drawing/2014/main" val="2317814366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645390184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1137942293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845138235"/>
                    </a:ext>
                  </a:extLst>
                </a:gridCol>
              </a:tblGrid>
              <a:tr h="620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2983"/>
                  </a:ext>
                </a:extLst>
              </a:tr>
              <a:tr h="774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«Содействие развитию малого бизнеса»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5008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9" name="Рисунок 8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058986"/>
            <a:ext cx="5121051" cy="382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858305"/>
      </p:ext>
    </p:extLst>
  </p:cSld>
  <p:clrMapOvr>
    <a:masterClrMapping/>
  </p:clrMapOvr>
  <p:transition spd="med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5db3f3095c176f8d22c13989317ef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4869160"/>
            <a:ext cx="2864934" cy="19105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03396"/>
            <a:ext cx="6021365" cy="5374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формирования бюджета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3608" y="1363352"/>
            <a:ext cx="7374577" cy="550921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-Составление проекта бюджета осуществляется местной администрацией муниципального образования в установленном порядке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 бюджета вносится на рассмотрение в Муниципальный Совет муниципального образования не позднее 15 ноября текущего года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-Бюджет муниципального образования утверждается до начала очередного финансового года в форме Решения Муниципального Совета муниципального образования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основывается на: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Прогнозе социально-экономического развития муниципального образования на предстоящий период 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направлениях бюджетной и налоговой политики муниципального образования на предстоящий период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программах МО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1226602029"/>
      </p:ext>
    </p:extLst>
  </p:cSld>
  <p:clrMapOvr>
    <a:masterClrMapping/>
  </p:clrMapOvr>
  <p:transition spd="med"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88680"/>
            <a:ext cx="7473527" cy="528798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«ИНФОРМАЦИОННЫЕ СИСТЕМЫ»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184300"/>
              </p:ext>
            </p:extLst>
          </p:nvPr>
        </p:nvGraphicFramePr>
        <p:xfrm>
          <a:off x="683568" y="1385884"/>
          <a:ext cx="7992889" cy="1606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5">
                  <a:extLst>
                    <a:ext uri="{9D8B030D-6E8A-4147-A177-3AD203B41FA5}">
                      <a16:colId xmlns:a16="http://schemas.microsoft.com/office/drawing/2014/main" val="2317814366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645390184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1137942293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845138235"/>
                    </a:ext>
                  </a:extLst>
                </a:gridCol>
              </a:tblGrid>
              <a:tr h="620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2983"/>
                  </a:ext>
                </a:extLst>
              </a:tr>
              <a:tr h="774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«Учреждение печатного средства массовой информации»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2 780,0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5008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0281" t="14399" r="15212" b="5185"/>
          <a:stretch/>
        </p:blipFill>
        <p:spPr>
          <a:xfrm>
            <a:off x="899592" y="3094672"/>
            <a:ext cx="3459886" cy="3660808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93386"/>
            <a:ext cx="3959947" cy="36770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крупный-п-ан-стога-газет-ассортимент-с-оженных-газет-на-бе-изне-пос-е-68916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1811" y="4631105"/>
            <a:ext cx="3384376" cy="22548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056635"/>
      </p:ext>
    </p:extLst>
  </p:cSld>
  <p:clrMapOvr>
    <a:masterClrMapping/>
  </p:clrMapOvr>
  <p:transition spd="med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96952"/>
            <a:ext cx="5616624" cy="37576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88680"/>
            <a:ext cx="7473527" cy="528798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«МОЛОДЕЖНАЯ ПОЛИТИКА»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31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052211"/>
              </p:ext>
            </p:extLst>
          </p:nvPr>
        </p:nvGraphicFramePr>
        <p:xfrm>
          <a:off x="683569" y="1556792"/>
          <a:ext cx="7992886" cy="2540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8">
                  <a:extLst>
                    <a:ext uri="{9D8B030D-6E8A-4147-A177-3AD203B41FA5}">
                      <a16:colId xmlns:a16="http://schemas.microsoft.com/office/drawing/2014/main" val="1263427452"/>
                    </a:ext>
                  </a:extLst>
                </a:gridCol>
                <a:gridCol w="1093316">
                  <a:extLst>
                    <a:ext uri="{9D8B030D-6E8A-4147-A177-3AD203B41FA5}">
                      <a16:colId xmlns:a16="http://schemas.microsoft.com/office/drawing/2014/main" val="82916701"/>
                    </a:ext>
                  </a:extLst>
                </a:gridCol>
                <a:gridCol w="1093316">
                  <a:extLst>
                    <a:ext uri="{9D8B030D-6E8A-4147-A177-3AD203B41FA5}">
                      <a16:colId xmlns:a16="http://schemas.microsoft.com/office/drawing/2014/main" val="1245503909"/>
                    </a:ext>
                  </a:extLst>
                </a:gridCol>
                <a:gridCol w="1093316">
                  <a:extLst>
                    <a:ext uri="{9D8B030D-6E8A-4147-A177-3AD203B41FA5}">
                      <a16:colId xmlns:a16="http://schemas.microsoft.com/office/drawing/2014/main" val="1695242479"/>
                    </a:ext>
                  </a:extLst>
                </a:gridCol>
              </a:tblGrid>
              <a:tr h="1025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324310"/>
                  </a:ext>
                </a:extLst>
              </a:tr>
              <a:tr h="683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«Укрепление межнационального и межконфессионального согласия»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566974"/>
                  </a:ext>
                </a:extLst>
              </a:tr>
              <a:tr h="683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«Проведение работ по </a:t>
                      </a:r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военно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патриотическому воспитанию граждан»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08523"/>
                  </a:ext>
                </a:extLst>
              </a:tr>
            </a:tbl>
          </a:graphicData>
        </a:graphic>
      </p:graphicFrame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0352" y="11874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97918"/>
      </p:ext>
    </p:extLst>
  </p:cSld>
  <p:clrMapOvr>
    <a:masterClrMapping/>
  </p:clrMapOvr>
  <p:transition spd="med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14" y="607999"/>
            <a:ext cx="5057752" cy="37933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83766"/>
            <a:ext cx="5328592" cy="35523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1370195120"/>
      </p:ext>
    </p:extLst>
  </p:cSld>
  <p:clrMapOvr>
    <a:masterClrMapping/>
  </p:clrMapOvr>
  <p:transition spd="med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88680"/>
            <a:ext cx="7473527" cy="528798"/>
          </a:xfrm>
        </p:spPr>
        <p:txBody>
          <a:bodyPr>
            <a:noAutofit/>
          </a:bodyPr>
          <a:lstStyle/>
          <a:p>
            <a:pPr font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667791"/>
              </p:ext>
            </p:extLst>
          </p:nvPr>
        </p:nvGraphicFramePr>
        <p:xfrm>
          <a:off x="683568" y="1385884"/>
          <a:ext cx="7992889" cy="1664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2935">
                  <a:extLst>
                    <a:ext uri="{9D8B030D-6E8A-4147-A177-3AD203B41FA5}">
                      <a16:colId xmlns:a16="http://schemas.microsoft.com/office/drawing/2014/main" val="2317814366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645390184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1137942293"/>
                    </a:ext>
                  </a:extLst>
                </a:gridCol>
                <a:gridCol w="1093318">
                  <a:extLst>
                    <a:ext uri="{9D8B030D-6E8A-4147-A177-3AD203B41FA5}">
                      <a16:colId xmlns:a16="http://schemas.microsoft.com/office/drawing/2014/main" val="3845138235"/>
                    </a:ext>
                  </a:extLst>
                </a:gridCol>
              </a:tblGrid>
              <a:tr h="620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8765" marR="8765" marT="87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2983"/>
                  </a:ext>
                </a:extLst>
              </a:tr>
              <a:tr h="774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«Профессиональная подготовка, переподготовка и повышение квалификации»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560,0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584,0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607,0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25008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01008"/>
            <a:ext cx="7703628" cy="28803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396565"/>
      </p:ext>
    </p:extLst>
  </p:cSld>
  <p:clrMapOvr>
    <a:masterClrMapping/>
  </p:clrMapOvr>
  <p:transition spd="med"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4110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000549"/>
              </p:ext>
            </p:extLst>
          </p:nvPr>
        </p:nvGraphicFramePr>
        <p:xfrm>
          <a:off x="971600" y="1340768"/>
          <a:ext cx="7848872" cy="32048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65203559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27625236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8971644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57158266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 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 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1841257600"/>
                  </a:ext>
                </a:extLst>
              </a:tr>
              <a:tr h="1737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64 531,1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67 217,4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69 946,2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3937566443"/>
                  </a:ext>
                </a:extLst>
              </a:tr>
              <a:tr h="253693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3 300,4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3 437,5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3 577,8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856188958"/>
                  </a:ext>
                </a:extLst>
              </a:tr>
              <a:tr h="469431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14 036,8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14 639,2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15 236,4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800420335"/>
                  </a:ext>
                </a:extLst>
              </a:tr>
              <a:tr h="21773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местных администраций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44 975,4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46 843,6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48 754,6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979839100"/>
                  </a:ext>
                </a:extLst>
              </a:tr>
              <a:tr h="10986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44616161"/>
                  </a:ext>
                </a:extLst>
              </a:tr>
              <a:tr h="21773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1640478505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78" y="4653136"/>
            <a:ext cx="3312368" cy="207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73" y="4564816"/>
            <a:ext cx="3164582" cy="211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708855"/>
      </p:ext>
    </p:extLst>
  </p:cSld>
  <p:clrMapOvr>
    <a:masterClrMapping/>
  </p:clrMapOvr>
  <p:transition spd="med"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4110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255315"/>
              </p:ext>
            </p:extLst>
          </p:nvPr>
        </p:nvGraphicFramePr>
        <p:xfrm>
          <a:off x="1094172" y="1257350"/>
          <a:ext cx="7848872" cy="1670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4962">
                  <a:extLst>
                    <a:ext uri="{9D8B030D-6E8A-4147-A177-3AD203B41FA5}">
                      <a16:colId xmlns:a16="http://schemas.microsoft.com/office/drawing/2014/main" val="456561410"/>
                    </a:ext>
                  </a:extLst>
                </a:gridCol>
                <a:gridCol w="1427068">
                  <a:extLst>
                    <a:ext uri="{9D8B030D-6E8A-4147-A177-3AD203B41FA5}">
                      <a16:colId xmlns:a16="http://schemas.microsoft.com/office/drawing/2014/main" val="1583132077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3397923152"/>
                    </a:ext>
                  </a:extLst>
                </a:gridCol>
                <a:gridCol w="1427068">
                  <a:extLst>
                    <a:ext uri="{9D8B030D-6E8A-4147-A177-3AD203B41FA5}">
                      <a16:colId xmlns:a16="http://schemas.microsoft.com/office/drawing/2014/main" val="4030256250"/>
                    </a:ext>
                  </a:extLst>
                </a:gridCol>
              </a:tblGrid>
              <a:tr h="249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 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 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 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7815617"/>
                  </a:ext>
                </a:extLst>
              </a:tr>
              <a:tr h="3226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17 126,2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17 838,8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18 566,5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842398092"/>
                  </a:ext>
                </a:extLst>
              </a:tr>
              <a:tr h="32710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1 615,3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1 682,5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1 751,1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715357206"/>
                  </a:ext>
                </a:extLst>
              </a:tr>
              <a:tr h="374972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2 827,4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2 945,1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3 065,2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667796301"/>
                  </a:ext>
                </a:extLst>
              </a:tr>
              <a:tr h="39258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12 683,5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effectLst/>
                          <a:latin typeface="Times New Roman" panose="02020603050405020304" pitchFamily="18" charset="0"/>
                        </a:rPr>
                        <a:t>13 211,2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13 750,2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748513126"/>
                  </a:ext>
                </a:extLst>
              </a:tr>
            </a:tbl>
          </a:graphicData>
        </a:graphic>
      </p:graphicFrame>
      <p:pic>
        <p:nvPicPr>
          <p:cNvPr id="9" name="Рисунок 8" descr="Extended-Family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928072"/>
            <a:ext cx="6624736" cy="39299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158727"/>
      </p:ext>
    </p:extLst>
  </p:cSld>
  <p:clrMapOvr>
    <a:masterClrMapping/>
  </p:clrMapOvr>
  <p:transition spd="med"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4968" y="581408"/>
            <a:ext cx="6408712" cy="11430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514524" y="2411760"/>
            <a:ext cx="8229600" cy="434769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1400" b="1" dirty="0"/>
          </a:p>
          <a:p>
            <a:pPr algn="ctr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ОБРАЗОВАНИЯ</a:t>
            </a: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-Дементьев Павел Сергеевич</a:t>
            </a:r>
          </a:p>
          <a:p>
            <a:pPr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юридического лица</a:t>
            </a:r>
          </a:p>
          <a:p>
            <a:pPr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192102</a:t>
            </a:r>
          </a:p>
          <a:p>
            <a:pPr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САНКТ-ПЕТЕРБУРГ </a:t>
            </a:r>
          </a:p>
          <a:p>
            <a:pPr>
              <a:buNone/>
            </a:pP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Ул.Стрельбищенская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д.22 </a:t>
            </a:r>
          </a:p>
          <a:p>
            <a:pPr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</a:t>
            </a:r>
          </a:p>
          <a:p>
            <a:pPr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362-91-20, 368-43-96</a:t>
            </a:r>
          </a:p>
          <a:p>
            <a:pPr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МЕСТНОЙ АДМИНИСТРАЦИИ </a:t>
            </a: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Раимов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Михайлович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73" y="1152908"/>
            <a:ext cx="2114550" cy="2647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63" y="3887196"/>
            <a:ext cx="2114550" cy="27859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1268760"/>
            <a:ext cx="568863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Внутригородское муниципальное образование города федерального значения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муниципальный округ</a:t>
            </a:r>
          </a:p>
          <a:p>
            <a:pPr algn="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Волковское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683568" y="2132856"/>
            <a:ext cx="8064896" cy="2880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390" y="705946"/>
            <a:ext cx="6589200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26372"/>
              </p:ext>
            </p:extLst>
          </p:nvPr>
        </p:nvGraphicFramePr>
        <p:xfrm>
          <a:off x="1259632" y="1484783"/>
          <a:ext cx="7416825" cy="4320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4102449309"/>
                    </a:ext>
                  </a:extLst>
                </a:gridCol>
                <a:gridCol w="1504992">
                  <a:extLst>
                    <a:ext uri="{9D8B030D-6E8A-4147-A177-3AD203B41FA5}">
                      <a16:colId xmlns:a16="http://schemas.microsoft.com/office/drawing/2014/main" val="3893355198"/>
                    </a:ext>
                  </a:extLst>
                </a:gridCol>
                <a:gridCol w="1274293">
                  <a:extLst>
                    <a:ext uri="{9D8B030D-6E8A-4147-A177-3AD203B41FA5}">
                      <a16:colId xmlns:a16="http://schemas.microsoft.com/office/drawing/2014/main" val="979105805"/>
                    </a:ext>
                  </a:extLst>
                </a:gridCol>
                <a:gridCol w="1274293">
                  <a:extLst>
                    <a:ext uri="{9D8B030D-6E8A-4147-A177-3AD203B41FA5}">
                      <a16:colId xmlns:a16="http://schemas.microsoft.com/office/drawing/2014/main" val="1618584635"/>
                    </a:ext>
                  </a:extLst>
                </a:gridCol>
                <a:gridCol w="1275015">
                  <a:extLst>
                    <a:ext uri="{9D8B030D-6E8A-4147-A177-3AD203B41FA5}">
                      <a16:colId xmlns:a16="http://schemas.microsoft.com/office/drawing/2014/main" val="3761564282"/>
                    </a:ext>
                  </a:extLst>
                </a:gridCol>
              </a:tblGrid>
              <a:tr h="10081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финансовый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33518" marR="335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Очередной финансовый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33518" marR="335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Первый год планового периода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33518" marR="335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Второй год планового периода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</a:p>
                  </a:txBody>
                  <a:tcPr marL="33518" marR="33518" marT="0" marB="0"/>
                </a:tc>
                <a:extLst>
                  <a:ext uri="{0D108BD9-81ED-4DB2-BD59-A6C34878D82A}">
                    <a16:rowId xmlns:a16="http://schemas.microsoft.com/office/drawing/2014/main" val="1773849823"/>
                  </a:ext>
                </a:extLst>
              </a:tr>
              <a:tr h="946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160 028,7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172 166,4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165 110,0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157 271,6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extLst>
                  <a:ext uri="{0D108BD9-81ED-4DB2-BD59-A6C34878D82A}">
                    <a16:rowId xmlns:a16="http://schemas.microsoft.com/office/drawing/2014/main" val="1260737700"/>
                  </a:ext>
                </a:extLst>
              </a:tr>
              <a:tr h="946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179 054,9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171 407,5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164 275,9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155 928,8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extLst>
                  <a:ext uri="{0D108BD9-81ED-4DB2-BD59-A6C34878D82A}">
                    <a16:rowId xmlns:a16="http://schemas.microsoft.com/office/drawing/2014/main" val="3991755402"/>
                  </a:ext>
                </a:extLst>
              </a:tr>
              <a:tr h="14195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(профицит) бюджета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19 026,2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758,9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1 342,8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/>
                </a:tc>
                <a:extLst>
                  <a:ext uri="{0D108BD9-81ED-4DB2-BD59-A6C34878D82A}">
                    <a16:rowId xmlns:a16="http://schemas.microsoft.com/office/drawing/2014/main" val="235002283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6399011"/>
      </p:ext>
    </p:extLst>
  </p:cSld>
  <p:clrMapOvr>
    <a:masterClrMapping/>
  </p:clrMapOvr>
  <p:transition spd="med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5" y="692696"/>
            <a:ext cx="7553787" cy="70851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бюджета </a:t>
            </a:r>
            <a:r>
              <a:rPr lang="ru-RU" sz="27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</a:rPr>
              <a:t> </a:t>
            </a:r>
            <a:endParaRPr lang="ru-RU" sz="2800" dirty="0">
              <a:solidFill>
                <a:srgbClr val="008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906834"/>
              </p:ext>
            </p:extLst>
          </p:nvPr>
        </p:nvGraphicFramePr>
        <p:xfrm>
          <a:off x="511228" y="1268760"/>
          <a:ext cx="851821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45654" y="10500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624110"/>
            <a:ext cx="7058744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доходной части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7438194" cy="525658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доходы предусмотренные законодательством Российской Федерации: налог на доходы физических лиц, подлежащий зачислению в бюджет МО в соответствии с действующим законодательством СПБ по единому нормативу отчислений 0,3%.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поступающие в бюджет МО денежные средства в виде: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компенсации затрат государства;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имущества, находящегося в государственной и муниципальной собственности;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платежи в виде штрафов и иных санкций за нарушение законодательства, подлежащие зачислению в бюджет поселения в соответствии с действующим законодательством.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поступающие в бюджет МО денежные средства от других бюджетов (межбюджетные трансферты)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779912" y="116632"/>
            <a:ext cx="525305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53324"/>
      </p:ext>
    </p:extLst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4110"/>
            <a:ext cx="7488831" cy="93268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МО формируется за счет следующих доходных источников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11564"/>
              </p:ext>
            </p:extLst>
          </p:nvPr>
        </p:nvGraphicFramePr>
        <p:xfrm>
          <a:off x="611561" y="1556793"/>
          <a:ext cx="8208913" cy="5093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2910216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2179992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180247482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58759868"/>
                    </a:ext>
                  </a:extLst>
                </a:gridCol>
              </a:tblGrid>
              <a:tr h="673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/>
                </a:tc>
                <a:extLst>
                  <a:ext uri="{0D108BD9-81ED-4DB2-BD59-A6C34878D82A}">
                    <a16:rowId xmlns:a16="http://schemas.microsoft.com/office/drawing/2014/main" val="803991903"/>
                  </a:ext>
                </a:extLst>
              </a:tr>
              <a:tr h="5164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- всего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172 166,4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165 110,0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157 271,6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797226"/>
                  </a:ext>
                </a:extLst>
              </a:tr>
              <a:tr h="4108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30 245,0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33 448,0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36 991,0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0114433"/>
                  </a:ext>
                </a:extLst>
              </a:tr>
              <a:tr h="2582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141 921,4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131 662,0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120 280,6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3717664"/>
                  </a:ext>
                </a:extLst>
              </a:tr>
              <a:tr h="10480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122 254,4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111 177,1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98 960,0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864667"/>
                  </a:ext>
                </a:extLst>
              </a:tr>
              <a:tr h="10133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extLst>
                  <a:ext uri="{0D108BD9-81ED-4DB2-BD59-A6C34878D82A}">
                    <a16:rowId xmlns:a16="http://schemas.microsoft.com/office/drawing/2014/main" val="3892939935"/>
                  </a:ext>
                </a:extLst>
              </a:tr>
              <a:tr h="10480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26" marR="412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19 667,0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20 484,9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21 320,6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88103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40354" y="109045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314549"/>
      </p:ext>
    </p:extLst>
  </p:cSld>
  <p:clrMapOvr>
    <a:masterClrMapping/>
  </p:clrMapOvr>
  <p:transition spd="med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89070579"/>
              </p:ext>
            </p:extLst>
          </p:nvPr>
        </p:nvGraphicFramePr>
        <p:xfrm>
          <a:off x="539552" y="1397000"/>
          <a:ext cx="8208912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3912" y="701364"/>
            <a:ext cx="7254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поступлений доходов в бюджет МО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0352" y="12123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287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776864" cy="4968552"/>
          </a:xfrm>
        </p:spPr>
        <p:txBody>
          <a:bodyPr>
            <a:normAutofit lnSpcReduction="10000"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финансовые отношения между федеральными органами власти, органами власти субъектов Федерации и муниципальными образованиями по вопросам регулирования бюджетных правоотношений, организации и осуществления бюджетного процесса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взаимодействие по предоставлению межбюджетных трансфертов на исполнение переданных полномочий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Бюджет Санкт-Петербурга: 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 дотации на выравнивание бюджетной обеспеченности;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 субвенции на исполнение переданных полномочий;</a:t>
            </a:r>
          </a:p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части  расходов бюджета МО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CF093-6EC9-4EE5-BF9E-6436D775B0B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79912" y="116632"/>
            <a:ext cx="5253054" cy="357166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Внутригородское муниципальное образование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города федерального значения Санкт-Петербурга муниципальный округ Волковское </a:t>
            </a:r>
          </a:p>
        </p:txBody>
      </p:sp>
    </p:spTree>
    <p:extLst>
      <p:ext uri="{BB962C8B-B14F-4D97-AF65-F5344CB8AC3E}">
        <p14:creationId xmlns:p14="http://schemas.microsoft.com/office/powerpoint/2010/main" val="1838247604"/>
      </p:ext>
    </p:extLst>
  </p:cSld>
  <p:clrMapOvr>
    <a:masterClrMapping/>
  </p:clrMapOvr>
  <p:transition spd="med">
    <p:wheel spokes="8"/>
  </p:transition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6802</TotalTime>
  <Words>2310</Words>
  <Application>Microsoft Office PowerPoint</Application>
  <PresentationFormat>Экран (4:3)</PresentationFormat>
  <Paragraphs>730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 Math</vt:lpstr>
      <vt:lpstr>Century Gothic</vt:lpstr>
      <vt:lpstr>Times New Roman</vt:lpstr>
      <vt:lpstr>Wingdings 3</vt:lpstr>
      <vt:lpstr>Легкий дым</vt:lpstr>
      <vt:lpstr>                           по проекту бюджета на 2026 год  и на плановый период 2027 и 2028 годов</vt:lpstr>
      <vt:lpstr>Основные понятия бюджетного процесса  </vt:lpstr>
      <vt:lpstr>Этапы формирования бюджета </vt:lpstr>
      <vt:lpstr>Общие характеристики бюджета </vt:lpstr>
      <vt:lpstr>Основные показатели бюджета   </vt:lpstr>
      <vt:lpstr>Формирование доходной части</vt:lpstr>
      <vt:lpstr>Бюджет МО формируется за счет следующих доходных источников</vt:lpstr>
      <vt:lpstr>Презентация PowerPoint</vt:lpstr>
      <vt:lpstr>Межбюджетные отношения </vt:lpstr>
      <vt:lpstr>Объем межбюджетных трансфертов на 2026год</vt:lpstr>
      <vt:lpstr>Формирование расходной части бюджета</vt:lpstr>
      <vt:lpstr>Структура расходной части бюджета</vt:lpstr>
      <vt:lpstr>Структура расходов бюджета</vt:lpstr>
      <vt:lpstr>МУНИЦИПАЛЬНЫЕ ПРОГРАММЫ</vt:lpstr>
      <vt:lpstr>ПЕРЕЧЕНЬ МУНИЦИПАЛЬНЫХ ПРОГРАММ</vt:lpstr>
      <vt:lpstr>Муниципальная программа  «ФИЗИЧЕСКАЯ КУЛЬТУРА И СПОРТ »</vt:lpstr>
      <vt:lpstr>Муниципальная программа «БЕЗОПАСНОСТЬ»</vt:lpstr>
      <vt:lpstr>Презентация PowerPoint</vt:lpstr>
      <vt:lpstr>Муниципальная программа «КУЛЬТУРА»</vt:lpstr>
      <vt:lpstr>Презентация PowerPoint</vt:lpstr>
      <vt:lpstr>Муниципальная программа «БЛАГОУСТРОЙСТВО»</vt:lpstr>
      <vt:lpstr>Презентация PowerPoint</vt:lpstr>
      <vt:lpstr>Подпрограмма «Благоустройство внутриквартальной территории»</vt:lpstr>
      <vt:lpstr>Подпрограмма «Озеленение территории муниципального образования»</vt:lpstr>
      <vt:lpstr>Подпрограмма «Мероприятия по обеспечению доступности городской среды для маломобильных групп населения»</vt:lpstr>
      <vt:lpstr>Муниципальная программа «ЭКОЛОГИЯ»</vt:lpstr>
      <vt:lpstr>Презентация PowerPoint</vt:lpstr>
      <vt:lpstr>Муниципальная программа «СОДЕЙСТВИЕ ЗАНЯТОСТИ»</vt:lpstr>
      <vt:lpstr>Муниципальная программа «РАЗВИТИЕ ЭКОНОМИКИ»</vt:lpstr>
      <vt:lpstr>Муниципальная программа «ИНФОРМАЦИОННЫЕ СИСТЕМЫ»</vt:lpstr>
      <vt:lpstr>Муниципальная программа «МОЛОДЕЖНАЯ ПОЛИТИКА»</vt:lpstr>
      <vt:lpstr>Презентация PowerPoint</vt:lpstr>
      <vt:lpstr>Муниципальная программа «УПРАВЛЕНИЕ МУНИЦИПАЛЬНЫМИ ФИНАНСАМИ»</vt:lpstr>
      <vt:lpstr>НЕПРОГРАММНЫЕ РАСХОДЫ</vt:lpstr>
      <vt:lpstr>НЕПРОГРАММНЫЕ РАСХОДЫ</vt:lpstr>
      <vt:lpstr>КОНТАКТНАЯ ИНФОРМАЦИЯ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Nadejda</dc:creator>
  <cp:lastModifiedBy>supervolk2</cp:lastModifiedBy>
  <cp:revision>786</cp:revision>
  <dcterms:created xsi:type="dcterms:W3CDTF">2013-11-22T09:10:35Z</dcterms:created>
  <dcterms:modified xsi:type="dcterms:W3CDTF">2025-11-19T21:26:39Z</dcterms:modified>
</cp:coreProperties>
</file>